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57" r:id="rId2"/>
    <p:sldId id="271" r:id="rId3"/>
    <p:sldId id="275" r:id="rId4"/>
    <p:sldId id="279" r:id="rId5"/>
    <p:sldId id="283" r:id="rId6"/>
    <p:sldId id="300" r:id="rId7"/>
    <p:sldId id="315" r:id="rId8"/>
    <p:sldId id="258" r:id="rId9"/>
    <p:sldId id="314" r:id="rId10"/>
    <p:sldId id="306" r:id="rId11"/>
    <p:sldId id="302" r:id="rId12"/>
    <p:sldId id="517" r:id="rId13"/>
    <p:sldId id="501" r:id="rId14"/>
    <p:sldId id="338" r:id="rId15"/>
    <p:sldId id="376" r:id="rId16"/>
    <p:sldId id="531" r:id="rId17"/>
    <p:sldId id="532" r:id="rId18"/>
    <p:sldId id="533" r:id="rId19"/>
    <p:sldId id="335" r:id="rId20"/>
    <p:sldId id="530" r:id="rId21"/>
    <p:sldId id="534" r:id="rId22"/>
    <p:sldId id="506" r:id="rId23"/>
    <p:sldId id="316" r:id="rId24"/>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54AA279-FBF9-B6B7-B593-741CCFDF61E1}" name="Bakx, Marius" initials="MB" userId="S::marius.bakx@tilburg.nl::deb2e21d-0f31-4fd9-984f-e87967f10a8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C4422D-EC56-431E-A44C-73D18C1ACC05}" v="18" dt="2025-06-10T13:04:17.9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2" d="100"/>
          <a:sy n="102" d="100"/>
        </p:scale>
        <p:origin x="34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 Id="rId35" Type="http://schemas.openxmlformats.org/officeDocument/2006/relationships/customXml" Target="../customXml/item3.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kx, Marius" userId="deb2e21d-0f31-4fd9-984f-e87967f10a82" providerId="ADAL" clId="{82039623-F4CB-4A1F-9D5C-4EE844C064B7}"/>
    <pc:docChg chg="modSld">
      <pc:chgData name="Bakx, Marius" userId="deb2e21d-0f31-4fd9-984f-e87967f10a82" providerId="ADAL" clId="{82039623-F4CB-4A1F-9D5C-4EE844C064B7}" dt="2025-06-05T07:32:26.728" v="1" actId="13926"/>
      <pc:docMkLst>
        <pc:docMk/>
      </pc:docMkLst>
      <pc:sldChg chg="modSp mod">
        <pc:chgData name="Bakx, Marius" userId="deb2e21d-0f31-4fd9-984f-e87967f10a82" providerId="ADAL" clId="{82039623-F4CB-4A1F-9D5C-4EE844C064B7}" dt="2025-06-05T07:30:53.107" v="0"/>
        <pc:sldMkLst>
          <pc:docMk/>
          <pc:sldMk cId="1918884382" sldId="275"/>
        </pc:sldMkLst>
        <pc:spChg chg="mod">
          <ac:chgData name="Bakx, Marius" userId="deb2e21d-0f31-4fd9-984f-e87967f10a82" providerId="ADAL" clId="{82039623-F4CB-4A1F-9D5C-4EE844C064B7}" dt="2025-06-05T07:30:53.107" v="0"/>
          <ac:spMkLst>
            <pc:docMk/>
            <pc:sldMk cId="1918884382" sldId="275"/>
            <ac:spMk id="5" creationId="{F0A5EA6C-B653-AD53-9D11-B95D6C100A26}"/>
          </ac:spMkLst>
        </pc:spChg>
      </pc:sldChg>
      <pc:sldChg chg="modSp mod">
        <pc:chgData name="Bakx, Marius" userId="deb2e21d-0f31-4fd9-984f-e87967f10a82" providerId="ADAL" clId="{82039623-F4CB-4A1F-9D5C-4EE844C064B7}" dt="2025-06-05T07:32:26.728" v="1" actId="13926"/>
        <pc:sldMkLst>
          <pc:docMk/>
          <pc:sldMk cId="1212021071" sldId="314"/>
        </pc:sldMkLst>
        <pc:spChg chg="mod">
          <ac:chgData name="Bakx, Marius" userId="deb2e21d-0f31-4fd9-984f-e87967f10a82" providerId="ADAL" clId="{82039623-F4CB-4A1F-9D5C-4EE844C064B7}" dt="2025-06-05T07:32:26.728" v="1" actId="13926"/>
          <ac:spMkLst>
            <pc:docMk/>
            <pc:sldMk cId="1212021071" sldId="314"/>
            <ac:spMk id="2" creationId="{559DF2DD-DBB4-A7C7-9B52-ABD93BF8F47E}"/>
          </ac:spMkLst>
        </pc:spChg>
      </pc:sldChg>
    </pc:docChg>
  </pc:docChgLst>
  <pc:docChgLst>
    <pc:chgData name="Bakx, Marius" userId="deb2e21d-0f31-4fd9-984f-e87967f10a82" providerId="ADAL" clId="{9872ED73-AD48-47C3-A563-57080ACCCCFB}"/>
    <pc:docChg chg="delSld modSld sldOrd">
      <pc:chgData name="Bakx, Marius" userId="deb2e21d-0f31-4fd9-984f-e87967f10a82" providerId="ADAL" clId="{9872ED73-AD48-47C3-A563-57080ACCCCFB}" dt="2025-06-10T10:13:57.282" v="2"/>
      <pc:docMkLst>
        <pc:docMk/>
      </pc:docMkLst>
      <pc:sldChg chg="del">
        <pc:chgData name="Bakx, Marius" userId="deb2e21d-0f31-4fd9-984f-e87967f10a82" providerId="ADAL" clId="{9872ED73-AD48-47C3-A563-57080ACCCCFB}" dt="2025-06-10T10:13:54.021" v="0" actId="47"/>
        <pc:sldMkLst>
          <pc:docMk/>
          <pc:sldMk cId="3876146351" sldId="312"/>
        </pc:sldMkLst>
      </pc:sldChg>
      <pc:sldChg chg="ord">
        <pc:chgData name="Bakx, Marius" userId="deb2e21d-0f31-4fd9-984f-e87967f10a82" providerId="ADAL" clId="{9872ED73-AD48-47C3-A563-57080ACCCCFB}" dt="2025-06-10T10:13:57.282" v="2"/>
        <pc:sldMkLst>
          <pc:docMk/>
          <pc:sldMk cId="1212021071" sldId="314"/>
        </pc:sldMkLst>
      </pc:sldChg>
    </pc:docChg>
  </pc:docChgLst>
  <pc:docChgLst>
    <pc:chgData name="Julien van Ostaaijen" userId="38740b1c-3a25-433f-862e-efc5a63e163c" providerId="ADAL" clId="{8DC4422D-EC56-431E-A44C-73D18C1ACC05}"/>
    <pc:docChg chg="undo custSel addSld delSld modSld sldOrd">
      <pc:chgData name="Julien van Ostaaijen" userId="38740b1c-3a25-433f-862e-efc5a63e163c" providerId="ADAL" clId="{8DC4422D-EC56-431E-A44C-73D18C1ACC05}" dt="2025-06-10T13:06:50.415" v="419" actId="255"/>
      <pc:docMkLst>
        <pc:docMk/>
      </pc:docMkLst>
      <pc:sldChg chg="addSp delSp modSp mod">
        <pc:chgData name="Julien van Ostaaijen" userId="38740b1c-3a25-433f-862e-efc5a63e163c" providerId="ADAL" clId="{8DC4422D-EC56-431E-A44C-73D18C1ACC05}" dt="2025-06-10T12:35:37.798" v="291" actId="20577"/>
        <pc:sldMkLst>
          <pc:docMk/>
          <pc:sldMk cId="3926167608" sldId="335"/>
        </pc:sldMkLst>
        <pc:graphicFrameChg chg="add mod modGraphic">
          <ac:chgData name="Julien van Ostaaijen" userId="38740b1c-3a25-433f-862e-efc5a63e163c" providerId="ADAL" clId="{8DC4422D-EC56-431E-A44C-73D18C1ACC05}" dt="2025-06-10T12:35:37.798" v="291" actId="20577"/>
          <ac:graphicFrameMkLst>
            <pc:docMk/>
            <pc:sldMk cId="3926167608" sldId="335"/>
            <ac:graphicFrameMk id="5" creationId="{053C991E-AD95-5945-5D78-E6919890746B}"/>
          </ac:graphicFrameMkLst>
        </pc:graphicFrameChg>
        <pc:graphicFrameChg chg="del mod modGraphic">
          <ac:chgData name="Julien van Ostaaijen" userId="38740b1c-3a25-433f-862e-efc5a63e163c" providerId="ADAL" clId="{8DC4422D-EC56-431E-A44C-73D18C1ACC05}" dt="2025-06-10T12:35:25.564" v="284" actId="478"/>
          <ac:graphicFrameMkLst>
            <pc:docMk/>
            <pc:sldMk cId="3926167608" sldId="335"/>
            <ac:graphicFrameMk id="7" creationId="{00000000-0000-0000-0000-000000000000}"/>
          </ac:graphicFrameMkLst>
        </pc:graphicFrameChg>
        <pc:picChg chg="del">
          <ac:chgData name="Julien van Ostaaijen" userId="38740b1c-3a25-433f-862e-efc5a63e163c" providerId="ADAL" clId="{8DC4422D-EC56-431E-A44C-73D18C1ACC05}" dt="2025-06-10T12:30:19.894" v="101" actId="478"/>
          <ac:picMkLst>
            <pc:docMk/>
            <pc:sldMk cId="3926167608" sldId="335"/>
            <ac:picMk id="4" creationId="{46253105-4E03-BC06-8696-75B72532DCD0}"/>
          </ac:picMkLst>
        </pc:picChg>
      </pc:sldChg>
      <pc:sldChg chg="delSp modSp mod">
        <pc:chgData name="Julien van Ostaaijen" userId="38740b1c-3a25-433f-862e-efc5a63e163c" providerId="ADAL" clId="{8DC4422D-EC56-431E-A44C-73D18C1ACC05}" dt="2025-06-10T13:01:04.847" v="296" actId="14100"/>
        <pc:sldMkLst>
          <pc:docMk/>
          <pc:sldMk cId="2094700265" sldId="338"/>
        </pc:sldMkLst>
        <pc:spChg chg="mod">
          <ac:chgData name="Julien van Ostaaijen" userId="38740b1c-3a25-433f-862e-efc5a63e163c" providerId="ADAL" clId="{8DC4422D-EC56-431E-A44C-73D18C1ACC05}" dt="2025-06-10T12:29:18.029" v="94" actId="20577"/>
          <ac:spMkLst>
            <pc:docMk/>
            <pc:sldMk cId="2094700265" sldId="338"/>
            <ac:spMk id="2" creationId="{00000000-0000-0000-0000-000000000000}"/>
          </ac:spMkLst>
        </pc:spChg>
        <pc:spChg chg="mod">
          <ac:chgData name="Julien van Ostaaijen" userId="38740b1c-3a25-433f-862e-efc5a63e163c" providerId="ADAL" clId="{8DC4422D-EC56-431E-A44C-73D18C1ACC05}" dt="2025-06-10T12:28:57.646" v="62" actId="114"/>
          <ac:spMkLst>
            <pc:docMk/>
            <pc:sldMk cId="2094700265" sldId="338"/>
            <ac:spMk id="3" creationId="{00000000-0000-0000-0000-000000000000}"/>
          </ac:spMkLst>
        </pc:spChg>
        <pc:graphicFrameChg chg="mod">
          <ac:chgData name="Julien van Ostaaijen" userId="38740b1c-3a25-433f-862e-efc5a63e163c" providerId="ADAL" clId="{8DC4422D-EC56-431E-A44C-73D18C1ACC05}" dt="2025-06-10T13:00:54.897" v="294" actId="14100"/>
          <ac:graphicFrameMkLst>
            <pc:docMk/>
            <pc:sldMk cId="2094700265" sldId="338"/>
            <ac:graphicFrameMk id="5" creationId="{1785DF69-65F6-69ED-9FC8-E2CCF443EF8A}"/>
          </ac:graphicFrameMkLst>
        </pc:graphicFrameChg>
        <pc:picChg chg="del">
          <ac:chgData name="Julien van Ostaaijen" userId="38740b1c-3a25-433f-862e-efc5a63e163c" providerId="ADAL" clId="{8DC4422D-EC56-431E-A44C-73D18C1ACC05}" dt="2025-06-10T12:28:02.529" v="14" actId="478"/>
          <ac:picMkLst>
            <pc:docMk/>
            <pc:sldMk cId="2094700265" sldId="338"/>
            <ac:picMk id="4" creationId="{5EB91C4E-6A83-5333-86CD-6336E586512F}"/>
          </ac:picMkLst>
        </pc:picChg>
        <pc:picChg chg="mod">
          <ac:chgData name="Julien van Ostaaijen" userId="38740b1c-3a25-433f-862e-efc5a63e163c" providerId="ADAL" clId="{8DC4422D-EC56-431E-A44C-73D18C1ACC05}" dt="2025-06-10T13:01:04.847" v="296" actId="14100"/>
          <ac:picMkLst>
            <pc:docMk/>
            <pc:sldMk cId="2094700265" sldId="338"/>
            <ac:picMk id="6" creationId="{AE38E8E5-5251-1B49-DA1A-28663E4F9F13}"/>
          </ac:picMkLst>
        </pc:picChg>
      </pc:sldChg>
      <pc:sldChg chg="delSp modSp mod">
        <pc:chgData name="Julien van Ostaaijen" userId="38740b1c-3a25-433f-862e-efc5a63e163c" providerId="ADAL" clId="{8DC4422D-EC56-431E-A44C-73D18C1ACC05}" dt="2025-06-10T13:05:46.415" v="411" actId="1076"/>
        <pc:sldMkLst>
          <pc:docMk/>
          <pc:sldMk cId="1192199687" sldId="376"/>
        </pc:sldMkLst>
        <pc:spChg chg="mod">
          <ac:chgData name="Julien van Ostaaijen" userId="38740b1c-3a25-433f-862e-efc5a63e163c" providerId="ADAL" clId="{8DC4422D-EC56-431E-A44C-73D18C1ACC05}" dt="2025-06-10T12:29:12.562" v="88" actId="20577"/>
          <ac:spMkLst>
            <pc:docMk/>
            <pc:sldMk cId="1192199687" sldId="376"/>
            <ac:spMk id="2" creationId="{00000000-0000-0000-0000-000000000000}"/>
          </ac:spMkLst>
        </pc:spChg>
        <pc:spChg chg="mod">
          <ac:chgData name="Julien van Ostaaijen" userId="38740b1c-3a25-433f-862e-efc5a63e163c" providerId="ADAL" clId="{8DC4422D-EC56-431E-A44C-73D18C1ACC05}" dt="2025-06-10T13:05:41.048" v="409" actId="27636"/>
          <ac:spMkLst>
            <pc:docMk/>
            <pc:sldMk cId="1192199687" sldId="376"/>
            <ac:spMk id="3" creationId="{00000000-0000-0000-0000-000000000000}"/>
          </ac:spMkLst>
        </pc:spChg>
        <pc:spChg chg="mod">
          <ac:chgData name="Julien van Ostaaijen" userId="38740b1c-3a25-433f-862e-efc5a63e163c" providerId="ADAL" clId="{8DC4422D-EC56-431E-A44C-73D18C1ACC05}" dt="2025-06-10T13:05:46.415" v="411" actId="1076"/>
          <ac:spMkLst>
            <pc:docMk/>
            <pc:sldMk cId="1192199687" sldId="376"/>
            <ac:spMk id="5" creationId="{00000000-0000-0000-0000-000000000000}"/>
          </ac:spMkLst>
        </pc:spChg>
        <pc:picChg chg="del">
          <ac:chgData name="Julien van Ostaaijen" userId="38740b1c-3a25-433f-862e-efc5a63e163c" providerId="ADAL" clId="{8DC4422D-EC56-431E-A44C-73D18C1ACC05}" dt="2025-06-10T12:28:00.145" v="13" actId="478"/>
          <ac:picMkLst>
            <pc:docMk/>
            <pc:sldMk cId="1192199687" sldId="376"/>
            <ac:picMk id="6" creationId="{3B1BBB2B-C87B-8565-FEBF-9D9768E76844}"/>
          </ac:picMkLst>
        </pc:picChg>
      </pc:sldChg>
      <pc:sldChg chg="delSp ord">
        <pc:chgData name="Julien van Ostaaijen" userId="38740b1c-3a25-433f-862e-efc5a63e163c" providerId="ADAL" clId="{8DC4422D-EC56-431E-A44C-73D18C1ACC05}" dt="2025-06-10T12:28:04.662" v="15" actId="478"/>
        <pc:sldMkLst>
          <pc:docMk/>
          <pc:sldMk cId="2695902054" sldId="501"/>
        </pc:sldMkLst>
        <pc:picChg chg="del">
          <ac:chgData name="Julien van Ostaaijen" userId="38740b1c-3a25-433f-862e-efc5a63e163c" providerId="ADAL" clId="{8DC4422D-EC56-431E-A44C-73D18C1ACC05}" dt="2025-06-10T12:28:04.662" v="15" actId="478"/>
          <ac:picMkLst>
            <pc:docMk/>
            <pc:sldMk cId="2695902054" sldId="501"/>
            <ac:picMk id="3" creationId="{DBA329AE-E32E-BB0B-0B4E-D0B6CD04DD1B}"/>
          </ac:picMkLst>
        </pc:picChg>
      </pc:sldChg>
      <pc:sldChg chg="delSp add del">
        <pc:chgData name="Julien van Ostaaijen" userId="38740b1c-3a25-433f-862e-efc5a63e163c" providerId="ADAL" clId="{8DC4422D-EC56-431E-A44C-73D18C1ACC05}" dt="2025-06-10T12:30:22.862" v="102" actId="2696"/>
        <pc:sldMkLst>
          <pc:docMk/>
          <pc:sldMk cId="2020300048" sldId="505"/>
        </pc:sldMkLst>
        <pc:picChg chg="del">
          <ac:chgData name="Julien van Ostaaijen" userId="38740b1c-3a25-433f-862e-efc5a63e163c" providerId="ADAL" clId="{8DC4422D-EC56-431E-A44C-73D18C1ACC05}" dt="2025-06-10T12:30:12.412" v="98" actId="478"/>
          <ac:picMkLst>
            <pc:docMk/>
            <pc:sldMk cId="2020300048" sldId="505"/>
            <ac:picMk id="5" creationId="{742A1A21-0B20-2299-7741-8D67BE45E04E}"/>
          </ac:picMkLst>
        </pc:picChg>
      </pc:sldChg>
      <pc:sldChg chg="add del">
        <pc:chgData name="Julien van Ostaaijen" userId="38740b1c-3a25-433f-862e-efc5a63e163c" providerId="ADAL" clId="{8DC4422D-EC56-431E-A44C-73D18C1ACC05}" dt="2025-06-10T12:31:02.395" v="107" actId="2696"/>
        <pc:sldMkLst>
          <pc:docMk/>
          <pc:sldMk cId="2523941587" sldId="505"/>
        </pc:sldMkLst>
      </pc:sldChg>
      <pc:sldChg chg="del">
        <pc:chgData name="Julien van Ostaaijen" userId="38740b1c-3a25-433f-862e-efc5a63e163c" providerId="ADAL" clId="{8DC4422D-EC56-431E-A44C-73D18C1ACC05}" dt="2025-06-10T12:26:14.705" v="5" actId="2696"/>
        <pc:sldMkLst>
          <pc:docMk/>
          <pc:sldMk cId="2654678371" sldId="505"/>
        </pc:sldMkLst>
      </pc:sldChg>
      <pc:sldChg chg="add del">
        <pc:chgData name="Julien van Ostaaijen" userId="38740b1c-3a25-433f-862e-efc5a63e163c" providerId="ADAL" clId="{8DC4422D-EC56-431E-A44C-73D18C1ACC05}" dt="2025-06-10T12:32:19.412" v="110" actId="47"/>
        <pc:sldMkLst>
          <pc:docMk/>
          <pc:sldMk cId="3132845147" sldId="505"/>
        </pc:sldMkLst>
      </pc:sldChg>
      <pc:sldChg chg="delSp">
        <pc:chgData name="Julien van Ostaaijen" userId="38740b1c-3a25-433f-862e-efc5a63e163c" providerId="ADAL" clId="{8DC4422D-EC56-431E-A44C-73D18C1ACC05}" dt="2025-06-10T12:30:15.363" v="99" actId="478"/>
        <pc:sldMkLst>
          <pc:docMk/>
          <pc:sldMk cId="3172619573" sldId="506"/>
        </pc:sldMkLst>
        <pc:picChg chg="del">
          <ac:chgData name="Julien van Ostaaijen" userId="38740b1c-3a25-433f-862e-efc5a63e163c" providerId="ADAL" clId="{8DC4422D-EC56-431E-A44C-73D18C1ACC05}" dt="2025-06-10T12:30:15.363" v="99" actId="478"/>
          <ac:picMkLst>
            <pc:docMk/>
            <pc:sldMk cId="3172619573" sldId="506"/>
            <ac:picMk id="5" creationId="{A5DF19AB-3283-C852-26C3-603F89E1E495}"/>
          </ac:picMkLst>
        </pc:picChg>
      </pc:sldChg>
      <pc:sldChg chg="addSp delSp modSp mod ord">
        <pc:chgData name="Julien van Ostaaijen" userId="38740b1c-3a25-433f-862e-efc5a63e163c" providerId="ADAL" clId="{8DC4422D-EC56-431E-A44C-73D18C1ACC05}" dt="2025-06-10T12:32:11.361" v="109"/>
        <pc:sldMkLst>
          <pc:docMk/>
          <pc:sldMk cId="1795266783" sldId="517"/>
        </pc:sldMkLst>
        <pc:spChg chg="del">
          <ac:chgData name="Julien van Ostaaijen" userId="38740b1c-3a25-433f-862e-efc5a63e163c" providerId="ADAL" clId="{8DC4422D-EC56-431E-A44C-73D18C1ACC05}" dt="2025-06-10T12:25:36.635" v="3" actId="478"/>
          <ac:spMkLst>
            <pc:docMk/>
            <pc:sldMk cId="1795266783" sldId="517"/>
            <ac:spMk id="2" creationId="{5B18414E-6B55-3467-9350-431CD26236E7}"/>
          </ac:spMkLst>
        </pc:spChg>
        <pc:spChg chg="add del mod">
          <ac:chgData name="Julien van Ostaaijen" userId="38740b1c-3a25-433f-862e-efc5a63e163c" providerId="ADAL" clId="{8DC4422D-EC56-431E-A44C-73D18C1ACC05}" dt="2025-06-10T12:25:39.462" v="4" actId="478"/>
          <ac:spMkLst>
            <pc:docMk/>
            <pc:sldMk cId="1795266783" sldId="517"/>
            <ac:spMk id="5" creationId="{FC181010-2046-2C1C-34B2-1CD6C205692A}"/>
          </ac:spMkLst>
        </pc:spChg>
        <pc:spChg chg="add mod">
          <ac:chgData name="Julien van Ostaaijen" userId="38740b1c-3a25-433f-862e-efc5a63e163c" providerId="ADAL" clId="{8DC4422D-EC56-431E-A44C-73D18C1ACC05}" dt="2025-06-10T12:32:11.361" v="109"/>
          <ac:spMkLst>
            <pc:docMk/>
            <pc:sldMk cId="1795266783" sldId="517"/>
            <ac:spMk id="6" creationId="{0F51CB4A-958A-97EB-8590-95FC7298B94D}"/>
          </ac:spMkLst>
        </pc:spChg>
        <pc:picChg chg="del">
          <ac:chgData name="Julien van Ostaaijen" userId="38740b1c-3a25-433f-862e-efc5a63e163c" providerId="ADAL" clId="{8DC4422D-EC56-431E-A44C-73D18C1ACC05}" dt="2025-06-10T12:25:14.596" v="2" actId="478"/>
          <ac:picMkLst>
            <pc:docMk/>
            <pc:sldMk cId="1795266783" sldId="517"/>
            <ac:picMk id="4" creationId="{90B247EF-B34E-DC27-CA14-1D0DFE582DCF}"/>
          </ac:picMkLst>
        </pc:picChg>
      </pc:sldChg>
      <pc:sldChg chg="delSp modSp mod">
        <pc:chgData name="Julien van Ostaaijen" userId="38740b1c-3a25-433f-862e-efc5a63e163c" providerId="ADAL" clId="{8DC4422D-EC56-431E-A44C-73D18C1ACC05}" dt="2025-06-10T12:35:09.230" v="283" actId="255"/>
        <pc:sldMkLst>
          <pc:docMk/>
          <pc:sldMk cId="530033590" sldId="530"/>
        </pc:sldMkLst>
        <pc:graphicFrameChg chg="mod modGraphic">
          <ac:chgData name="Julien van Ostaaijen" userId="38740b1c-3a25-433f-862e-efc5a63e163c" providerId="ADAL" clId="{8DC4422D-EC56-431E-A44C-73D18C1ACC05}" dt="2025-06-10T12:35:09.230" v="283" actId="255"/>
          <ac:graphicFrameMkLst>
            <pc:docMk/>
            <pc:sldMk cId="530033590" sldId="530"/>
            <ac:graphicFrameMk id="7" creationId="{00000000-0000-0000-0000-000000000000}"/>
          </ac:graphicFrameMkLst>
        </pc:graphicFrameChg>
        <pc:picChg chg="del">
          <ac:chgData name="Julien van Ostaaijen" userId="38740b1c-3a25-433f-862e-efc5a63e163c" providerId="ADAL" clId="{8DC4422D-EC56-431E-A44C-73D18C1ACC05}" dt="2025-06-10T12:30:17.629" v="100" actId="478"/>
          <ac:picMkLst>
            <pc:docMk/>
            <pc:sldMk cId="530033590" sldId="530"/>
            <ac:picMk id="4" creationId="{9F04C2EB-538E-1EA8-3B40-AE197D62E34C}"/>
          </ac:picMkLst>
        </pc:picChg>
      </pc:sldChg>
      <pc:sldChg chg="delSp modSp mod">
        <pc:chgData name="Julien van Ostaaijen" userId="38740b1c-3a25-433f-862e-efc5a63e163c" providerId="ADAL" clId="{8DC4422D-EC56-431E-A44C-73D18C1ACC05}" dt="2025-06-10T13:06:15.073" v="414" actId="255"/>
        <pc:sldMkLst>
          <pc:docMk/>
          <pc:sldMk cId="308443063" sldId="531"/>
        </pc:sldMkLst>
        <pc:spChg chg="mod">
          <ac:chgData name="Julien van Ostaaijen" userId="38740b1c-3a25-433f-862e-efc5a63e163c" providerId="ADAL" clId="{8DC4422D-EC56-431E-A44C-73D18C1ACC05}" dt="2025-06-10T13:06:15.073" v="414" actId="255"/>
          <ac:spMkLst>
            <pc:docMk/>
            <pc:sldMk cId="308443063" sldId="531"/>
            <ac:spMk id="3" creationId="{D6509CAD-3D2D-2B05-DAF2-E5756C12A22A}"/>
          </ac:spMkLst>
        </pc:spChg>
        <pc:spChg chg="del">
          <ac:chgData name="Julien van Ostaaijen" userId="38740b1c-3a25-433f-862e-efc5a63e163c" providerId="ADAL" clId="{8DC4422D-EC56-431E-A44C-73D18C1ACC05}" dt="2025-06-10T12:29:37.595" v="95" actId="478"/>
          <ac:spMkLst>
            <pc:docMk/>
            <pc:sldMk cId="308443063" sldId="531"/>
            <ac:spMk id="5" creationId="{0E2658A7-A408-8730-5F1E-A004F2D09E2D}"/>
          </ac:spMkLst>
        </pc:spChg>
        <pc:picChg chg="del">
          <ac:chgData name="Julien van Ostaaijen" userId="38740b1c-3a25-433f-862e-efc5a63e163c" providerId="ADAL" clId="{8DC4422D-EC56-431E-A44C-73D18C1ACC05}" dt="2025-06-10T12:30:32.546" v="104" actId="478"/>
          <ac:picMkLst>
            <pc:docMk/>
            <pc:sldMk cId="308443063" sldId="531"/>
            <ac:picMk id="4" creationId="{8720314D-218D-888C-EECD-0749B069FE1F}"/>
          </ac:picMkLst>
        </pc:picChg>
      </pc:sldChg>
      <pc:sldChg chg="delSp modSp mod">
        <pc:chgData name="Julien van Ostaaijen" userId="38740b1c-3a25-433f-862e-efc5a63e163c" providerId="ADAL" clId="{8DC4422D-EC56-431E-A44C-73D18C1ACC05}" dt="2025-06-10T13:06:43.537" v="418" actId="14100"/>
        <pc:sldMkLst>
          <pc:docMk/>
          <pc:sldMk cId="3434688561" sldId="532"/>
        </pc:sldMkLst>
        <pc:spChg chg="mod">
          <ac:chgData name="Julien van Ostaaijen" userId="38740b1c-3a25-433f-862e-efc5a63e163c" providerId="ADAL" clId="{8DC4422D-EC56-431E-A44C-73D18C1ACC05}" dt="2025-06-10T13:06:43.537" v="418" actId="14100"/>
          <ac:spMkLst>
            <pc:docMk/>
            <pc:sldMk cId="3434688561" sldId="532"/>
            <ac:spMk id="3" creationId="{B6220770-D211-F5B3-6496-D9BDA7A5A34B}"/>
          </ac:spMkLst>
        </pc:spChg>
        <pc:spChg chg="del">
          <ac:chgData name="Julien van Ostaaijen" userId="38740b1c-3a25-433f-862e-efc5a63e163c" providerId="ADAL" clId="{8DC4422D-EC56-431E-A44C-73D18C1ACC05}" dt="2025-06-10T12:29:39.840" v="96" actId="478"/>
          <ac:spMkLst>
            <pc:docMk/>
            <pc:sldMk cId="3434688561" sldId="532"/>
            <ac:spMk id="5" creationId="{4CFB15B2-1CF4-4696-7A33-5AAE01010BF7}"/>
          </ac:spMkLst>
        </pc:spChg>
        <pc:picChg chg="del">
          <ac:chgData name="Julien van Ostaaijen" userId="38740b1c-3a25-433f-862e-efc5a63e163c" providerId="ADAL" clId="{8DC4422D-EC56-431E-A44C-73D18C1ACC05}" dt="2025-06-10T12:30:34.596" v="105" actId="478"/>
          <ac:picMkLst>
            <pc:docMk/>
            <pc:sldMk cId="3434688561" sldId="532"/>
            <ac:picMk id="4" creationId="{369A93E1-8434-ECEF-EE48-85E57CBD51AA}"/>
          </ac:picMkLst>
        </pc:picChg>
      </pc:sldChg>
      <pc:sldChg chg="delSp modSp mod">
        <pc:chgData name="Julien van Ostaaijen" userId="38740b1c-3a25-433f-862e-efc5a63e163c" providerId="ADAL" clId="{8DC4422D-EC56-431E-A44C-73D18C1ACC05}" dt="2025-06-10T13:06:50.415" v="419" actId="255"/>
        <pc:sldMkLst>
          <pc:docMk/>
          <pc:sldMk cId="279307402" sldId="533"/>
        </pc:sldMkLst>
        <pc:spChg chg="mod">
          <ac:chgData name="Julien van Ostaaijen" userId="38740b1c-3a25-433f-862e-efc5a63e163c" providerId="ADAL" clId="{8DC4422D-EC56-431E-A44C-73D18C1ACC05}" dt="2025-06-10T13:06:50.415" v="419" actId="255"/>
          <ac:spMkLst>
            <pc:docMk/>
            <pc:sldMk cId="279307402" sldId="533"/>
            <ac:spMk id="3" creationId="{30A2FAB7-DB68-81D2-91BF-DB87E10149FC}"/>
          </ac:spMkLst>
        </pc:spChg>
        <pc:spChg chg="del">
          <ac:chgData name="Julien van Ostaaijen" userId="38740b1c-3a25-433f-862e-efc5a63e163c" providerId="ADAL" clId="{8DC4422D-EC56-431E-A44C-73D18C1ACC05}" dt="2025-06-10T12:29:41.611" v="97" actId="478"/>
          <ac:spMkLst>
            <pc:docMk/>
            <pc:sldMk cId="279307402" sldId="533"/>
            <ac:spMk id="6" creationId="{8E4895E7-301B-87AD-2C11-449F770865C3}"/>
          </ac:spMkLst>
        </pc:spChg>
        <pc:picChg chg="del">
          <ac:chgData name="Julien van Ostaaijen" userId="38740b1c-3a25-433f-862e-efc5a63e163c" providerId="ADAL" clId="{8DC4422D-EC56-431E-A44C-73D18C1ACC05}" dt="2025-06-10T12:30:36.246" v="106" actId="478"/>
          <ac:picMkLst>
            <pc:docMk/>
            <pc:sldMk cId="279307402" sldId="533"/>
            <ac:picMk id="4" creationId="{3038613D-030F-E49D-E6F5-A19E3CCCF011}"/>
          </ac:picMkLst>
        </pc:picChg>
      </pc:sldChg>
      <pc:sldChg chg="add">
        <pc:chgData name="Julien van Ostaaijen" userId="38740b1c-3a25-433f-862e-efc5a63e163c" providerId="ADAL" clId="{8DC4422D-EC56-431E-A44C-73D18C1ACC05}" dt="2025-06-10T13:04:17.931" v="318"/>
        <pc:sldMkLst>
          <pc:docMk/>
          <pc:sldMk cId="935283431" sldId="534"/>
        </pc:sldMkLst>
      </pc:sldChg>
    </pc:docChg>
  </pc:docChgLst>
</pc:chgInfo>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0716787306596172E-2"/>
          <c:y val="4.6980504503040921E-2"/>
          <c:w val="0.943031131525226"/>
          <c:h val="0.90228531127911971"/>
        </c:manualLayout>
      </c:layout>
      <c:lineChart>
        <c:grouping val="standard"/>
        <c:varyColors val="0"/>
        <c:ser>
          <c:idx val="1"/>
          <c:order val="0"/>
          <c:tx>
            <c:strRef>
              <c:f>Sheet1!$B$1</c:f>
              <c:strCache>
                <c:ptCount val="1"/>
                <c:pt idx="0">
                  <c:v>Gemeenteraden</c:v>
                </c:pt>
              </c:strCache>
            </c:strRef>
          </c:tx>
          <c:spPr>
            <a:ln w="19050" cap="rnd" cmpd="sng" algn="ctr">
              <a:solidFill>
                <a:srgbClr val="339900"/>
              </a:solidFill>
              <a:prstDash val="solid"/>
              <a:round/>
            </a:ln>
            <a:effectLst/>
          </c:spPr>
          <c:marker>
            <c:spPr>
              <a:solidFill>
                <a:srgbClr val="339900"/>
              </a:solidFill>
              <a:ln w="6350" cap="flat" cmpd="sng" algn="ctr">
                <a:solidFill>
                  <a:srgbClr val="339900"/>
                </a:solidFill>
                <a:prstDash val="solid"/>
                <a:round/>
              </a:ln>
              <a:effectLst/>
            </c:spPr>
          </c:marker>
          <c:cat>
            <c:numRef>
              <c:f>Sheet1!$A$2:$A$14</c:f>
              <c:numCache>
                <c:formatCode>General</c:formatCode>
                <c:ptCount val="13"/>
                <c:pt idx="0">
                  <c:v>1974</c:v>
                </c:pt>
                <c:pt idx="1">
                  <c:v>1978</c:v>
                </c:pt>
                <c:pt idx="2">
                  <c:v>1982</c:v>
                </c:pt>
                <c:pt idx="3">
                  <c:v>1986</c:v>
                </c:pt>
                <c:pt idx="4">
                  <c:v>1990</c:v>
                </c:pt>
                <c:pt idx="5">
                  <c:v>1994</c:v>
                </c:pt>
                <c:pt idx="6">
                  <c:v>1998</c:v>
                </c:pt>
                <c:pt idx="7">
                  <c:v>2002</c:v>
                </c:pt>
                <c:pt idx="8">
                  <c:v>2006</c:v>
                </c:pt>
                <c:pt idx="9">
                  <c:v>2010</c:v>
                </c:pt>
                <c:pt idx="10">
                  <c:v>2014</c:v>
                </c:pt>
                <c:pt idx="11">
                  <c:v>2018</c:v>
                </c:pt>
                <c:pt idx="12">
                  <c:v>2022</c:v>
                </c:pt>
              </c:numCache>
            </c:numRef>
          </c:cat>
          <c:val>
            <c:numRef>
              <c:f>Sheet1!$B$2:$B$14</c:f>
              <c:numCache>
                <c:formatCode>General</c:formatCode>
                <c:ptCount val="13"/>
                <c:pt idx="0">
                  <c:v>72</c:v>
                </c:pt>
                <c:pt idx="1">
                  <c:v>73.7</c:v>
                </c:pt>
                <c:pt idx="2">
                  <c:v>68.099999999999994</c:v>
                </c:pt>
                <c:pt idx="3">
                  <c:v>73.2</c:v>
                </c:pt>
                <c:pt idx="4">
                  <c:v>62.3</c:v>
                </c:pt>
                <c:pt idx="5">
                  <c:v>65.3</c:v>
                </c:pt>
                <c:pt idx="6">
                  <c:v>58.9</c:v>
                </c:pt>
                <c:pt idx="7">
                  <c:v>57.9</c:v>
                </c:pt>
                <c:pt idx="8">
                  <c:v>58.6</c:v>
                </c:pt>
                <c:pt idx="9">
                  <c:v>54.1</c:v>
                </c:pt>
                <c:pt idx="10">
                  <c:v>54</c:v>
                </c:pt>
                <c:pt idx="11">
                  <c:v>55</c:v>
                </c:pt>
                <c:pt idx="12">
                  <c:v>51</c:v>
                </c:pt>
              </c:numCache>
            </c:numRef>
          </c:val>
          <c:smooth val="0"/>
          <c:extLst>
            <c:ext xmlns:c16="http://schemas.microsoft.com/office/drawing/2014/chart" uri="{C3380CC4-5D6E-409C-BE32-E72D297353CC}">
              <c16:uniqueId val="{00000000-E116-4C4C-85C7-652B2297B0E0}"/>
            </c:ext>
          </c:extLst>
        </c:ser>
        <c:ser>
          <c:idx val="0"/>
          <c:order val="1"/>
          <c:tx>
            <c:strRef>
              <c:f>Sheet1!$C$1</c:f>
              <c:strCache>
                <c:ptCount val="1"/>
                <c:pt idx="0">
                  <c:v>Kolom1</c:v>
                </c:pt>
              </c:strCache>
            </c:strRef>
          </c:tx>
          <c:cat>
            <c:numRef>
              <c:f>Sheet1!$A$2:$A$14</c:f>
              <c:numCache>
                <c:formatCode>General</c:formatCode>
                <c:ptCount val="13"/>
                <c:pt idx="0">
                  <c:v>1974</c:v>
                </c:pt>
                <c:pt idx="1">
                  <c:v>1978</c:v>
                </c:pt>
                <c:pt idx="2">
                  <c:v>1982</c:v>
                </c:pt>
                <c:pt idx="3">
                  <c:v>1986</c:v>
                </c:pt>
                <c:pt idx="4">
                  <c:v>1990</c:v>
                </c:pt>
                <c:pt idx="5">
                  <c:v>1994</c:v>
                </c:pt>
                <c:pt idx="6">
                  <c:v>1998</c:v>
                </c:pt>
                <c:pt idx="7">
                  <c:v>2002</c:v>
                </c:pt>
                <c:pt idx="8">
                  <c:v>2006</c:v>
                </c:pt>
                <c:pt idx="9">
                  <c:v>2010</c:v>
                </c:pt>
                <c:pt idx="10">
                  <c:v>2014</c:v>
                </c:pt>
                <c:pt idx="11">
                  <c:v>2018</c:v>
                </c:pt>
                <c:pt idx="12">
                  <c:v>2022</c:v>
                </c:pt>
              </c:numCache>
            </c:numRef>
          </c:cat>
          <c:val>
            <c:numRef>
              <c:f>Sheet1!$C$2:$C$14</c:f>
              <c:numCache>
                <c:formatCode>General</c:formatCode>
                <c:ptCount val="13"/>
                <c:pt idx="0">
                  <c:v>21</c:v>
                </c:pt>
                <c:pt idx="1">
                  <c:v>14</c:v>
                </c:pt>
                <c:pt idx="2">
                  <c:v>13</c:v>
                </c:pt>
                <c:pt idx="3">
                  <c:v>12</c:v>
                </c:pt>
                <c:pt idx="4">
                  <c:v>13</c:v>
                </c:pt>
                <c:pt idx="5">
                  <c:v>17</c:v>
                </c:pt>
                <c:pt idx="6">
                  <c:v>18</c:v>
                </c:pt>
                <c:pt idx="7">
                  <c:v>25</c:v>
                </c:pt>
                <c:pt idx="8">
                  <c:v>22</c:v>
                </c:pt>
                <c:pt idx="9">
                  <c:v>24</c:v>
                </c:pt>
                <c:pt idx="10">
                  <c:v>28</c:v>
                </c:pt>
                <c:pt idx="11">
                  <c:v>29</c:v>
                </c:pt>
                <c:pt idx="12">
                  <c:v>31</c:v>
                </c:pt>
              </c:numCache>
            </c:numRef>
          </c:val>
          <c:smooth val="0"/>
          <c:extLst>
            <c:ext xmlns:c16="http://schemas.microsoft.com/office/drawing/2014/chart" uri="{C3380CC4-5D6E-409C-BE32-E72D297353CC}">
              <c16:uniqueId val="{00000001-E116-4C4C-85C7-652B2297B0E0}"/>
            </c:ext>
          </c:extLst>
        </c:ser>
        <c:dLbls>
          <c:showLegendKey val="0"/>
          <c:showVal val="0"/>
          <c:showCatName val="0"/>
          <c:showSerName val="0"/>
          <c:showPercent val="0"/>
          <c:showBubbleSize val="0"/>
        </c:dLbls>
        <c:marker val="1"/>
        <c:smooth val="0"/>
        <c:axId val="129912368"/>
        <c:axId val="129912760"/>
      </c:lineChart>
      <c:catAx>
        <c:axId val="129912368"/>
        <c:scaling>
          <c:orientation val="minMax"/>
        </c:scaling>
        <c:delete val="0"/>
        <c:axPos val="b"/>
        <c:numFmt formatCode="General"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nl-NL"/>
          </a:p>
        </c:txPr>
        <c:crossAx val="129912760"/>
        <c:crosses val="autoZero"/>
        <c:auto val="1"/>
        <c:lblAlgn val="ctr"/>
        <c:lblOffset val="100"/>
        <c:noMultiLvlLbl val="0"/>
      </c:catAx>
      <c:valAx>
        <c:axId val="129912760"/>
        <c:scaling>
          <c:orientation val="minMax"/>
          <c:max val="80"/>
          <c:min val="45"/>
        </c:scaling>
        <c:delete val="0"/>
        <c:axPos val="l"/>
        <c:majorGridlines>
          <c:spPr>
            <a:ln w="6350" cap="flat" cmpd="sng" algn="ctr">
              <a:solidFill>
                <a:schemeClr val="tx1">
                  <a:tint val="75000"/>
                </a:schemeClr>
              </a:solidFill>
              <a:prstDash val="solid"/>
              <a:round/>
            </a:ln>
            <a:effectLst/>
          </c:spPr>
        </c:majorGridlines>
        <c:numFmt formatCode="General"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nl-NL"/>
          </a:p>
        </c:txPr>
        <c:crossAx val="129912368"/>
        <c:crosses val="autoZero"/>
        <c:crossBetween val="between"/>
      </c:valAx>
      <c:spPr>
        <a:solidFill>
          <a:schemeClr val="bg1"/>
        </a:solidFill>
        <a:ln>
          <a:noFill/>
        </a:ln>
        <a:effectLst/>
      </c:spPr>
    </c:plotArea>
    <c:plotVisOnly val="1"/>
    <c:dispBlanksAs val="gap"/>
    <c:showDLblsOverMax val="0"/>
  </c:chart>
  <c:spPr>
    <a:solidFill>
      <a:schemeClr val="bg1"/>
    </a:solidFill>
    <a:ln w="6350" cap="flat" cmpd="sng" algn="ctr">
      <a:noFill/>
      <a:prstDash val="solid"/>
      <a:round/>
    </a:ln>
    <a:effectLst/>
  </c:spPr>
  <c:txPr>
    <a:bodyPr/>
    <a:lstStyle/>
    <a:p>
      <a:pPr>
        <a:defRPr/>
      </a:pPr>
      <a:endParaRPr lang="nl-NL"/>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ACA5E5-9842-4B1E-AF44-101663C1EE82}" type="datetimeFigureOut">
              <a:rPr lang="nl-NL" smtClean="0"/>
              <a:t>10-6-2025</a:t>
            </a:fld>
            <a:endParaRPr lang="nl-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B64387-AE29-401D-9A5E-91D89919A902}" type="slidenum">
              <a:rPr lang="nl-NL" smtClean="0"/>
              <a:t>‹#›</a:t>
            </a:fld>
            <a:endParaRPr lang="nl-NL"/>
          </a:p>
        </p:txBody>
      </p:sp>
    </p:spTree>
    <p:extLst>
      <p:ext uri="{BB962C8B-B14F-4D97-AF65-F5344CB8AC3E}">
        <p14:creationId xmlns:p14="http://schemas.microsoft.com/office/powerpoint/2010/main" val="1790854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129025A-ED66-4BE9-B65D-C468ED1F9EB0}" type="slidenum">
              <a:rPr kumimoji="0" lang="en-US" sz="1300" b="0" i="0" u="none" strike="noStrike" kern="1200" cap="none" spc="0" normalizeH="0" baseline="0" noProof="0" smtClean="0">
                <a:ln>
                  <a:noFill/>
                </a:ln>
                <a:solidFill>
                  <a:prstClr val="black"/>
                </a:solidFill>
                <a:effectLst/>
                <a:uLnTx/>
                <a:uFillTx/>
                <a:latin typeface="Calibri"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22</a:t>
            </a:fld>
            <a:endParaRPr kumimoji="0" lang="en-US" sz="1300" b="0" i="0" u="none" strike="noStrike" kern="1200" cap="none" spc="0" normalizeH="0" baseline="0" noProof="0">
              <a:ln>
                <a:noFill/>
              </a:ln>
              <a:solidFill>
                <a:prstClr val="black"/>
              </a:solidFill>
              <a:effectLst/>
              <a:uLnTx/>
              <a:uFillTx/>
              <a:latin typeface="Calibri" pitchFamily="34" charset="0"/>
            </a:endParaRPr>
          </a:p>
        </p:txBody>
      </p:sp>
    </p:spTree>
    <p:extLst>
      <p:ext uri="{BB962C8B-B14F-4D97-AF65-F5344CB8AC3E}">
        <p14:creationId xmlns:p14="http://schemas.microsoft.com/office/powerpoint/2010/main" val="1946554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5458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0420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0634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9122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41355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74336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4957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2654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392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416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4417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6/10/2025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7583918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www.bing.com/ck/a?!&amp;&amp;p=373ac708a5499111JmltdHM9MTY5NjQ2NDAwMCZpZ3VpZD0zZTgxZDYwMS0zNjk3LTY5Y2UtMGYwYS1jNWEwMzdlMDY4NGQmaW5zaWQ9NTM5OQ&amp;ptn=3&amp;hsh=3&amp;fclid=3e81d601-3697-69ce-0f0a-c5a037e0684d&amp;psq=college+paseert+raad&amp;u=a1aHR0cHM6Ly9oYXJ0dm9vcmRlbGZ0Lm5sL2dlZW4tY2F0ZWdvcmllL2NvbGxlZ2UtcGFzc2VlcnQtcmFhZC1vdmVyLWlzbGFtaXRpc2NoLW9uZGVyd2lqcy1pbi1kZWxmdC8&amp;ntb=1" TargetMode="External"/><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hyperlink" Target="https://www.bing.com/ck/a?!&amp;&amp;p=07f87d0cf1417a0dJmltdHM9MTY5NjQ2NDAwMCZpZ3VpZD0zZTgxZDYwMS0zNjk3LTY5Y2UtMGYwYS1jNWEwMzdlMDY4NGQmaW5zaWQ9NTIyMQ&amp;ptn=3&amp;hsh=3&amp;fclid=3e81d601-3697-69ce-0f0a-c5a037e0684d&amp;psq=ruzie+gedoe+gemeenteraad&amp;u=a1aHR0cHM6Ly93d3cudHViYW50aWEubmwvYWxtZWxvL3J1emllcy1vcC1yZWNodHMtZnVuZXN0LXZvb3ItYWFuemllbi1hbG1lbG9zZS1wb2xpdGlla35hMTIyYmIyZC8&amp;ntb=1"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3DE15"/>
        </a:solidFill>
        <a:effectLst/>
      </p:bgPr>
    </p:bg>
    <p:spTree>
      <p:nvGrpSpPr>
        <p:cNvPr id="1" name=""/>
        <p:cNvGrpSpPr/>
        <p:nvPr/>
      </p:nvGrpSpPr>
      <p:grpSpPr>
        <a:xfrm>
          <a:off x="0" y="0"/>
          <a:ext cx="0" cy="0"/>
          <a:chOff x="0" y="0"/>
          <a:chExt cx="0" cy="0"/>
        </a:xfrm>
      </p:grpSpPr>
      <p:grpSp>
        <p:nvGrpSpPr>
          <p:cNvPr id="26" name="Group 26"/>
          <p:cNvGrpSpPr/>
          <p:nvPr/>
        </p:nvGrpSpPr>
        <p:grpSpPr>
          <a:xfrm>
            <a:off x="-17791" y="2006600"/>
            <a:ext cx="6217920" cy="3108960"/>
            <a:chOff x="0" y="0"/>
            <a:chExt cx="812800" cy="406400"/>
          </a:xfrm>
        </p:grpSpPr>
        <p:sp>
          <p:nvSpPr>
            <p:cNvPr id="27" name="Freeform 27"/>
            <p:cNvSpPr/>
            <p:nvPr/>
          </p:nvSpPr>
          <p:spPr>
            <a:xfrm>
              <a:off x="0" y="0"/>
              <a:ext cx="812800" cy="406400"/>
            </a:xfrm>
            <a:custGeom>
              <a:avLst/>
              <a:gdLst/>
              <a:ahLst/>
              <a:cxnLst/>
              <a:rect l="l" t="t" r="r" b="b"/>
              <a:pathLst>
                <a:path w="812800" h="406400">
                  <a:moveTo>
                    <a:pt x="609600" y="0"/>
                  </a:moveTo>
                  <a:lnTo>
                    <a:pt x="0" y="0"/>
                  </a:lnTo>
                  <a:lnTo>
                    <a:pt x="0" y="406400"/>
                  </a:lnTo>
                  <a:lnTo>
                    <a:pt x="609600" y="406400"/>
                  </a:lnTo>
                  <a:lnTo>
                    <a:pt x="812800" y="203200"/>
                  </a:lnTo>
                  <a:lnTo>
                    <a:pt x="609600" y="0"/>
                  </a:lnTo>
                  <a:close/>
                </a:path>
              </a:pathLst>
            </a:custGeom>
            <a:blipFill>
              <a:blip r:embed="rId2"/>
              <a:stretch>
                <a:fillRect t="-16650" b="-16650"/>
              </a:stretch>
            </a:blipFill>
          </p:spPr>
          <p:txBody>
            <a:bodyPr/>
            <a:lstStyle/>
            <a:p>
              <a:pPr defTabSz="609630"/>
              <a:endParaRPr lang="nl-NL" sz="1200">
                <a:solidFill>
                  <a:prstClr val="black"/>
                </a:solidFill>
                <a:latin typeface="Calibri"/>
              </a:endParaRPr>
            </a:p>
          </p:txBody>
        </p:sp>
      </p:grpSp>
      <p:sp>
        <p:nvSpPr>
          <p:cNvPr id="31" name="Tekstvak 30">
            <a:extLst>
              <a:ext uri="{FF2B5EF4-FFF2-40B4-BE49-F238E27FC236}">
                <a16:creationId xmlns:a16="http://schemas.microsoft.com/office/drawing/2014/main" id="{488CBA6E-D7C1-0A1B-D0A7-7ED8CD90E877}"/>
              </a:ext>
            </a:extLst>
          </p:cNvPr>
          <p:cNvSpPr txBox="1"/>
          <p:nvPr/>
        </p:nvSpPr>
        <p:spPr>
          <a:xfrm>
            <a:off x="6636775" y="4313903"/>
            <a:ext cx="5348748" cy="707886"/>
          </a:xfrm>
          <a:prstGeom prst="rect">
            <a:avLst/>
          </a:prstGeom>
          <a:noFill/>
        </p:spPr>
        <p:txBody>
          <a:bodyPr wrap="square" rtlCol="0">
            <a:spAutoFit/>
          </a:bodyPr>
          <a:lstStyle/>
          <a:p>
            <a:pPr defTabSz="609630"/>
            <a:r>
              <a:rPr lang="nl-NL" sz="2000" dirty="0">
                <a:solidFill>
                  <a:prstClr val="black"/>
                </a:solidFill>
                <a:latin typeface="Calibri"/>
              </a:rPr>
              <a:t>Marius Bakx (gemeente Tilburg)</a:t>
            </a:r>
          </a:p>
          <a:p>
            <a:pPr defTabSz="609630"/>
            <a:r>
              <a:rPr lang="nl-NL" sz="2000" dirty="0">
                <a:solidFill>
                  <a:prstClr val="black"/>
                </a:solidFill>
                <a:latin typeface="Calibri"/>
              </a:rPr>
              <a:t>Julien van Ostaaijen (Tilburg University / Avans)</a:t>
            </a:r>
          </a:p>
        </p:txBody>
      </p:sp>
      <p:sp>
        <p:nvSpPr>
          <p:cNvPr id="32" name="Tekstvak 31">
            <a:extLst>
              <a:ext uri="{FF2B5EF4-FFF2-40B4-BE49-F238E27FC236}">
                <a16:creationId xmlns:a16="http://schemas.microsoft.com/office/drawing/2014/main" id="{035EC98E-412A-FF01-6436-10E61ACC9931}"/>
              </a:ext>
            </a:extLst>
          </p:cNvPr>
          <p:cNvSpPr txBox="1"/>
          <p:nvPr/>
        </p:nvSpPr>
        <p:spPr>
          <a:xfrm>
            <a:off x="6636775" y="1778135"/>
            <a:ext cx="5232400" cy="1938992"/>
          </a:xfrm>
          <a:prstGeom prst="rect">
            <a:avLst/>
          </a:prstGeom>
          <a:noFill/>
        </p:spPr>
        <p:txBody>
          <a:bodyPr wrap="square" rtlCol="0">
            <a:spAutoFit/>
          </a:bodyPr>
          <a:lstStyle/>
          <a:p>
            <a:pPr defTabSz="609630"/>
            <a:r>
              <a:rPr lang="nl-NL" sz="4000" b="1" dirty="0">
                <a:solidFill>
                  <a:prstClr val="black"/>
                </a:solidFill>
                <a:latin typeface="Calibri"/>
              </a:rPr>
              <a:t>Brutaal en bescheiden. De rol van de raad als effectieve tegenmacht.</a:t>
            </a:r>
          </a:p>
        </p:txBody>
      </p:sp>
      <p:sp>
        <p:nvSpPr>
          <p:cNvPr id="34" name="Tekstvak 33">
            <a:extLst>
              <a:ext uri="{FF2B5EF4-FFF2-40B4-BE49-F238E27FC236}">
                <a16:creationId xmlns:a16="http://schemas.microsoft.com/office/drawing/2014/main" id="{9EB061E9-F969-DB9C-89C1-2C7CC7B0448B}"/>
              </a:ext>
            </a:extLst>
          </p:cNvPr>
          <p:cNvSpPr txBox="1"/>
          <p:nvPr/>
        </p:nvSpPr>
        <p:spPr>
          <a:xfrm>
            <a:off x="3033251" y="3308348"/>
            <a:ext cx="6105832" cy="276999"/>
          </a:xfrm>
          <a:prstGeom prst="rect">
            <a:avLst/>
          </a:prstGeom>
          <a:noFill/>
        </p:spPr>
        <p:txBody>
          <a:bodyPr wrap="square">
            <a:spAutoFit/>
          </a:bodyPr>
          <a:lstStyle/>
          <a:p>
            <a:pPr defTabSz="609630"/>
            <a:r>
              <a:rPr lang="nl-NL" sz="1200" dirty="0" err="1">
                <a:solidFill>
                  <a:prstClr val="black"/>
                </a:solidFill>
                <a:latin typeface="Calibri"/>
              </a:rPr>
              <a:t>rga</a:t>
            </a:r>
            <a:endParaRPr lang="nl-NL" sz="1200" dirty="0">
              <a:solidFill>
                <a:prstClr val="black"/>
              </a:solidFill>
              <a:latin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3425DC-7F49-4DA1-BA6F-6256873DEE2B}"/>
              </a:ext>
            </a:extLst>
          </p:cNvPr>
          <p:cNvSpPr>
            <a:spLocks noGrp="1"/>
          </p:cNvSpPr>
          <p:nvPr>
            <p:ph type="ctrTitle"/>
          </p:nvPr>
        </p:nvSpPr>
        <p:spPr>
          <a:xfrm>
            <a:off x="762000" y="1141711"/>
            <a:ext cx="4513006" cy="3474364"/>
          </a:xfrm>
        </p:spPr>
        <p:txBody>
          <a:bodyPr anchor="t">
            <a:normAutofit/>
          </a:bodyPr>
          <a:lstStyle/>
          <a:p>
            <a:pPr>
              <a:lnSpc>
                <a:spcPct val="90000"/>
              </a:lnSpc>
            </a:pPr>
            <a:r>
              <a:rPr lang="nl-NL" sz="2200" b="1" dirty="0"/>
              <a:t>Tegenmacht: begrenzend en bekrachtigend</a:t>
            </a:r>
            <a:br>
              <a:rPr lang="nl-NL" sz="2200" dirty="0"/>
            </a:br>
            <a:r>
              <a:rPr lang="nl-NL" sz="2200" dirty="0">
                <a:highlight>
                  <a:srgbClr val="FFFF00"/>
                </a:highlight>
              </a:rPr>
              <a:t>De rolinvulling van het college van burgemeester en wethouders heeft effect op hoe tegenmacht</a:t>
            </a:r>
            <a:br>
              <a:rPr lang="nl-NL" sz="2200" dirty="0">
                <a:highlight>
                  <a:srgbClr val="FFFF00"/>
                </a:highlight>
              </a:rPr>
            </a:br>
            <a:r>
              <a:rPr lang="nl-NL" sz="2200" dirty="0">
                <a:highlight>
                  <a:srgbClr val="FFFF00"/>
                </a:highlight>
              </a:rPr>
              <a:t>zich kan ontwikkelen. De macht lijkt door afzonderlijke varianten van tegenmacht</a:t>
            </a:r>
            <a:br>
              <a:rPr lang="nl-NL" sz="2200" dirty="0">
                <a:highlight>
                  <a:srgbClr val="FFFF00"/>
                </a:highlight>
              </a:rPr>
            </a:br>
            <a:r>
              <a:rPr lang="nl-NL" sz="2200" dirty="0">
                <a:highlight>
                  <a:srgbClr val="FFFF00"/>
                </a:highlight>
              </a:rPr>
              <a:t>lastig te beteugelen. </a:t>
            </a:r>
          </a:p>
        </p:txBody>
      </p:sp>
      <p:cxnSp>
        <p:nvCxnSpPr>
          <p:cNvPr id="1039" name="Straight Connector 1030">
            <a:extLst>
              <a:ext uri="{FF2B5EF4-FFF2-40B4-BE49-F238E27FC236}">
                <a16:creationId xmlns:a16="http://schemas.microsoft.com/office/drawing/2014/main" id="{192712F8-36FA-35DF-0CE8-4098D93322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6" name="Afbeelding 5">
            <a:extLst>
              <a:ext uri="{FF2B5EF4-FFF2-40B4-BE49-F238E27FC236}">
                <a16:creationId xmlns:a16="http://schemas.microsoft.com/office/drawing/2014/main" id="{4D7388A1-F95A-5469-0E60-C760D9B4E8D0}"/>
              </a:ext>
            </a:extLst>
          </p:cNvPr>
          <p:cNvPicPr>
            <a:picLocks noChangeAspect="1"/>
          </p:cNvPicPr>
          <p:nvPr/>
        </p:nvPicPr>
        <p:blipFill>
          <a:blip r:embed="rId2"/>
          <a:srcRect l="18071" r="15772" b="3"/>
          <a:stretch>
            <a:fillRect/>
          </a:stretch>
        </p:blipFill>
        <p:spPr>
          <a:xfrm>
            <a:off x="6273713" y="858154"/>
            <a:ext cx="2512111" cy="2534559"/>
          </a:xfrm>
          <a:prstGeom prst="rect">
            <a:avLst/>
          </a:prstGeom>
        </p:spPr>
      </p:pic>
      <p:pic>
        <p:nvPicPr>
          <p:cNvPr id="1026" name="Picture 2" descr="Een Monument vol mogelijkheden! | Theater De Maagd">
            <a:extLst>
              <a:ext uri="{FF2B5EF4-FFF2-40B4-BE49-F238E27FC236}">
                <a16:creationId xmlns:a16="http://schemas.microsoft.com/office/drawing/2014/main" id="{53665EFA-F0A5-3FA3-885B-0380B9B380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454" r="22582" b="-3"/>
          <a:stretch>
            <a:fillRect/>
          </a:stretch>
        </p:blipFill>
        <p:spPr bwMode="auto">
          <a:xfrm>
            <a:off x="8845196" y="858154"/>
            <a:ext cx="2508603" cy="2534559"/>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2557BCBF-325F-8C12-58A3-45CE99D9FA3E}"/>
              </a:ext>
            </a:extLst>
          </p:cNvPr>
          <p:cNvPicPr>
            <a:picLocks noChangeAspect="1"/>
          </p:cNvPicPr>
          <p:nvPr/>
        </p:nvPicPr>
        <p:blipFill>
          <a:blip r:embed="rId4">
            <a:extLst>
              <a:ext uri="{28A0092B-C50C-407E-A947-70E740481C1C}">
                <a14:useLocalDpi xmlns:a14="http://schemas.microsoft.com/office/drawing/2010/main" val="0"/>
              </a:ext>
            </a:extLst>
          </a:blip>
          <a:srcRect r="3" b="10486"/>
          <a:stretch>
            <a:fillRect/>
          </a:stretch>
        </p:blipFill>
        <p:spPr>
          <a:xfrm>
            <a:off x="6273713" y="3442962"/>
            <a:ext cx="5077866" cy="2556861"/>
          </a:xfrm>
          <a:prstGeom prst="rect">
            <a:avLst/>
          </a:prstGeom>
        </p:spPr>
      </p:pic>
    </p:spTree>
    <p:extLst>
      <p:ext uri="{BB962C8B-B14F-4D97-AF65-F5344CB8AC3E}">
        <p14:creationId xmlns:p14="http://schemas.microsoft.com/office/powerpoint/2010/main" val="11321989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3DE15"/>
        </a:solidFill>
        <a:effectLst/>
      </p:bgPr>
    </p:bg>
    <p:spTree>
      <p:nvGrpSpPr>
        <p:cNvPr id="1" name="">
          <a:extLst>
            <a:ext uri="{FF2B5EF4-FFF2-40B4-BE49-F238E27FC236}">
              <a16:creationId xmlns:a16="http://schemas.microsoft.com/office/drawing/2014/main" id="{042B0AC5-B930-DB0D-809A-CA42202B1287}"/>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CC174865-7A49-E0EB-9DD6-2195F56AF19E}"/>
              </a:ext>
            </a:extLst>
          </p:cNvPr>
          <p:cNvGrpSpPr/>
          <p:nvPr/>
        </p:nvGrpSpPr>
        <p:grpSpPr>
          <a:xfrm>
            <a:off x="8728710" y="-68580"/>
            <a:ext cx="3463290" cy="6926580"/>
            <a:chOff x="0" y="0"/>
            <a:chExt cx="406400" cy="812800"/>
          </a:xfrm>
        </p:grpSpPr>
        <p:sp>
          <p:nvSpPr>
            <p:cNvPr id="3" name="Freeform 3">
              <a:extLst>
                <a:ext uri="{FF2B5EF4-FFF2-40B4-BE49-F238E27FC236}">
                  <a16:creationId xmlns:a16="http://schemas.microsoft.com/office/drawing/2014/main" id="{C6808270-9E33-AC5A-2923-D86BBCAB2DFE}"/>
                </a:ext>
              </a:extLst>
            </p:cNvPr>
            <p:cNvSpPr/>
            <p:nvPr/>
          </p:nvSpPr>
          <p:spPr>
            <a:xfrm>
              <a:off x="0" y="0"/>
              <a:ext cx="406400" cy="812800"/>
            </a:xfrm>
            <a:custGeom>
              <a:avLst/>
              <a:gdLst/>
              <a:ahLst/>
              <a:cxnLst/>
              <a:rect l="l" t="t" r="r" b="b"/>
              <a:pathLst>
                <a:path w="406400" h="812800">
                  <a:moveTo>
                    <a:pt x="0" y="406400"/>
                  </a:moveTo>
                  <a:lnTo>
                    <a:pt x="406400" y="0"/>
                  </a:lnTo>
                  <a:lnTo>
                    <a:pt x="406400" y="203200"/>
                  </a:lnTo>
                  <a:lnTo>
                    <a:pt x="406400" y="203200"/>
                  </a:lnTo>
                  <a:lnTo>
                    <a:pt x="406400" y="609600"/>
                  </a:lnTo>
                  <a:lnTo>
                    <a:pt x="406400" y="609600"/>
                  </a:lnTo>
                  <a:lnTo>
                    <a:pt x="406400" y="812800"/>
                  </a:lnTo>
                  <a:lnTo>
                    <a:pt x="0" y="406400"/>
                  </a:lnTo>
                  <a:close/>
                </a:path>
              </a:pathLst>
            </a:custGeom>
            <a:blipFill>
              <a:blip r:embed="rId2" cstate="screen">
                <a:extLst>
                  <a:ext uri="{28A0092B-C50C-407E-A947-70E740481C1C}">
                    <a14:useLocalDpi xmlns:a14="http://schemas.microsoft.com/office/drawing/2010/main" val="0"/>
                  </a:ext>
                </a:extLst>
              </a:blip>
              <a:stretch>
                <a:fillRect/>
              </a:stretch>
            </a:blipFill>
          </p:spPr>
          <p:txBody>
            <a:bodyPr/>
            <a:lstStyle/>
            <a:p>
              <a:pPr defTabSz="609630"/>
              <a:endParaRPr lang="nl-NL" sz="1200">
                <a:solidFill>
                  <a:prstClr val="black"/>
                </a:solidFill>
                <a:latin typeface="Calibri"/>
              </a:endParaRPr>
            </a:p>
          </p:txBody>
        </p:sp>
      </p:grpSp>
      <p:sp>
        <p:nvSpPr>
          <p:cNvPr id="4" name="TextBox 4">
            <a:extLst>
              <a:ext uri="{FF2B5EF4-FFF2-40B4-BE49-F238E27FC236}">
                <a16:creationId xmlns:a16="http://schemas.microsoft.com/office/drawing/2014/main" id="{7EB97988-75BE-88E1-FEC9-4908D9076696}"/>
              </a:ext>
            </a:extLst>
          </p:cNvPr>
          <p:cNvSpPr txBox="1"/>
          <p:nvPr/>
        </p:nvSpPr>
        <p:spPr>
          <a:xfrm>
            <a:off x="457200" y="2565401"/>
            <a:ext cx="9087972" cy="972317"/>
          </a:xfrm>
          <a:prstGeom prst="rect">
            <a:avLst/>
          </a:prstGeom>
        </p:spPr>
        <p:txBody>
          <a:bodyPr lIns="0" tIns="0" rIns="0" bIns="0" rtlCol="0" anchor="t">
            <a:spAutoFit/>
          </a:bodyPr>
          <a:lstStyle/>
          <a:p>
            <a:pPr algn="ctr" defTabSz="609630">
              <a:lnSpc>
                <a:spcPts val="9278"/>
              </a:lnSpc>
            </a:pPr>
            <a:r>
              <a:rPr lang="en-US" sz="2667" b="1" dirty="0" err="1">
                <a:solidFill>
                  <a:srgbClr val="000000"/>
                </a:solidFill>
                <a:latin typeface="Open Sans Condensed Bold"/>
                <a:ea typeface="Open Sans Condensed Bold"/>
                <a:cs typeface="Open Sans Condensed Bold"/>
                <a:sym typeface="Open Sans Condensed Bold"/>
              </a:rPr>
              <a:t>Brutaal</a:t>
            </a:r>
            <a:r>
              <a:rPr lang="en-US" sz="2667" b="1" dirty="0">
                <a:solidFill>
                  <a:srgbClr val="000000"/>
                </a:solidFill>
                <a:latin typeface="Open Sans Condensed Bold"/>
                <a:ea typeface="Open Sans Condensed Bold"/>
                <a:cs typeface="Open Sans Condensed Bold"/>
                <a:sym typeface="Open Sans Condensed Bold"/>
              </a:rPr>
              <a:t> </a:t>
            </a:r>
            <a:r>
              <a:rPr lang="en-US" sz="2667" b="1" dirty="0" err="1">
                <a:solidFill>
                  <a:srgbClr val="000000"/>
                </a:solidFill>
                <a:latin typeface="Open Sans Condensed Bold"/>
                <a:ea typeface="Open Sans Condensed Bold"/>
                <a:cs typeface="Open Sans Condensed Bold"/>
                <a:sym typeface="Open Sans Condensed Bold"/>
              </a:rPr>
              <a:t>en</a:t>
            </a:r>
            <a:r>
              <a:rPr lang="en-US" sz="2667" b="1" dirty="0">
                <a:solidFill>
                  <a:srgbClr val="000000"/>
                </a:solidFill>
                <a:latin typeface="Open Sans Condensed Bold"/>
                <a:ea typeface="Open Sans Condensed Bold"/>
                <a:cs typeface="Open Sans Condensed Bold"/>
                <a:sym typeface="Open Sans Condensed Bold"/>
              </a:rPr>
              <a:t> </a:t>
            </a:r>
            <a:r>
              <a:rPr lang="en-US" sz="2667" b="1" dirty="0" err="1">
                <a:solidFill>
                  <a:srgbClr val="000000"/>
                </a:solidFill>
                <a:latin typeface="Open Sans Condensed Bold"/>
                <a:ea typeface="Open Sans Condensed Bold"/>
                <a:cs typeface="Open Sans Condensed Bold"/>
                <a:sym typeface="Open Sans Condensed Bold"/>
              </a:rPr>
              <a:t>bescheiden</a:t>
            </a:r>
            <a:endParaRPr lang="en-US" sz="2667" b="1" dirty="0">
              <a:solidFill>
                <a:srgbClr val="000000"/>
              </a:solidFill>
              <a:latin typeface="Open Sans Condensed Bold"/>
              <a:ea typeface="Open Sans Condensed Bold"/>
              <a:cs typeface="Open Sans Condensed Bold"/>
              <a:sym typeface="Open Sans Condensed Bold"/>
            </a:endParaRPr>
          </a:p>
        </p:txBody>
      </p:sp>
    </p:spTree>
    <p:extLst>
      <p:ext uri="{BB962C8B-B14F-4D97-AF65-F5344CB8AC3E}">
        <p14:creationId xmlns:p14="http://schemas.microsoft.com/office/powerpoint/2010/main" val="21539321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65A9C871-5D8A-4D65-E73C-F6D501F9F1FB}"/>
              </a:ext>
            </a:extLst>
          </p:cNvPr>
          <p:cNvPicPr>
            <a:picLocks noChangeAspect="1"/>
          </p:cNvPicPr>
          <p:nvPr/>
        </p:nvPicPr>
        <p:blipFill rotWithShape="1">
          <a:blip r:embed="rId2"/>
          <a:srcRect l="27765" t="24117" r="31882" b="60615"/>
          <a:stretch/>
        </p:blipFill>
        <p:spPr>
          <a:xfrm>
            <a:off x="6520926" y="1570746"/>
            <a:ext cx="3689874" cy="785308"/>
          </a:xfrm>
          <a:prstGeom prst="rect">
            <a:avLst/>
          </a:prstGeom>
        </p:spPr>
      </p:pic>
      <p:sp>
        <p:nvSpPr>
          <p:cNvPr id="9" name="Tekstvak 8">
            <a:extLst>
              <a:ext uri="{FF2B5EF4-FFF2-40B4-BE49-F238E27FC236}">
                <a16:creationId xmlns:a16="http://schemas.microsoft.com/office/drawing/2014/main" id="{50291645-26C2-05B2-5B8F-8C6685271DBD}"/>
              </a:ext>
            </a:extLst>
          </p:cNvPr>
          <p:cNvSpPr txBox="1"/>
          <p:nvPr/>
        </p:nvSpPr>
        <p:spPr>
          <a:xfrm>
            <a:off x="1857488" y="2607068"/>
            <a:ext cx="4995919" cy="369332"/>
          </a:xfrm>
          <a:prstGeom prst="rect">
            <a:avLst/>
          </a:prstGeom>
          <a:noFill/>
        </p:spPr>
        <p:txBody>
          <a:bodyPr wrap="none" rtlCol="0">
            <a:spAutoFit/>
          </a:bodyPr>
          <a:lstStyle/>
          <a:p>
            <a:pPr algn="l"/>
            <a:r>
              <a:rPr lang="nl-NL" dirty="0">
                <a:solidFill>
                  <a:srgbClr val="16A8E2"/>
                </a:solidFill>
                <a:latin typeface="Teko"/>
              </a:rPr>
              <a:t>ALGEMEEN DAGBLAD: Gemeenteraad niet ingelicht</a:t>
            </a:r>
          </a:p>
        </p:txBody>
      </p:sp>
      <p:sp>
        <p:nvSpPr>
          <p:cNvPr id="10" name="Tekstvak 9">
            <a:extLst>
              <a:ext uri="{FF2B5EF4-FFF2-40B4-BE49-F238E27FC236}">
                <a16:creationId xmlns:a16="http://schemas.microsoft.com/office/drawing/2014/main" id="{1FADED91-F189-016B-6D0A-EE874E2B5201}"/>
              </a:ext>
            </a:extLst>
          </p:cNvPr>
          <p:cNvSpPr txBox="1"/>
          <p:nvPr/>
        </p:nvSpPr>
        <p:spPr>
          <a:xfrm>
            <a:off x="5504330" y="3052499"/>
            <a:ext cx="4995919" cy="830997"/>
          </a:xfrm>
          <a:prstGeom prst="rect">
            <a:avLst/>
          </a:prstGeom>
          <a:noFill/>
        </p:spPr>
        <p:txBody>
          <a:bodyPr wrap="square" rtlCol="0">
            <a:spAutoFit/>
          </a:bodyPr>
          <a:lstStyle/>
          <a:p>
            <a:pPr algn="l"/>
            <a:r>
              <a:rPr lang="nl-NL" sz="2400" dirty="0">
                <a:solidFill>
                  <a:srgbClr val="1A1A1A"/>
                </a:solidFill>
                <a:latin typeface="Montserrat"/>
              </a:rPr>
              <a:t>College schendt weer eens spelregels</a:t>
            </a:r>
          </a:p>
        </p:txBody>
      </p:sp>
      <p:sp>
        <p:nvSpPr>
          <p:cNvPr id="11" name="Tekstvak 10">
            <a:extLst>
              <a:ext uri="{FF2B5EF4-FFF2-40B4-BE49-F238E27FC236}">
                <a16:creationId xmlns:a16="http://schemas.microsoft.com/office/drawing/2014/main" id="{B8BEB64A-D775-0DDF-0FB6-F527A46A9E90}"/>
              </a:ext>
            </a:extLst>
          </p:cNvPr>
          <p:cNvSpPr txBox="1"/>
          <p:nvPr/>
        </p:nvSpPr>
        <p:spPr>
          <a:xfrm>
            <a:off x="2158701" y="1570746"/>
            <a:ext cx="3065930" cy="369332"/>
          </a:xfrm>
          <a:prstGeom prst="rect">
            <a:avLst/>
          </a:prstGeom>
          <a:noFill/>
        </p:spPr>
        <p:txBody>
          <a:bodyPr wrap="square" rtlCol="0">
            <a:spAutoFit/>
          </a:bodyPr>
          <a:lstStyle/>
          <a:p>
            <a:pPr algn="l"/>
            <a:r>
              <a:rPr lang="nl-NL" b="1" u="sng">
                <a:solidFill>
                  <a:srgbClr val="4007A2"/>
                </a:solidFill>
                <a:latin typeface="Roboto"/>
                <a:hlinkClick r:id="rId3"/>
              </a:rPr>
              <a:t>College passeert raad </a:t>
            </a:r>
            <a:endParaRPr lang="nl-NL" b="1">
              <a:solidFill>
                <a:srgbClr val="71777D"/>
              </a:solidFill>
              <a:latin typeface="Roboto"/>
            </a:endParaRPr>
          </a:p>
        </p:txBody>
      </p:sp>
      <p:sp>
        <p:nvSpPr>
          <p:cNvPr id="12" name="Tekstvak 11">
            <a:extLst>
              <a:ext uri="{FF2B5EF4-FFF2-40B4-BE49-F238E27FC236}">
                <a16:creationId xmlns:a16="http://schemas.microsoft.com/office/drawing/2014/main" id="{05974B77-0504-D4F1-5E6C-0BF70596503E}"/>
              </a:ext>
            </a:extLst>
          </p:cNvPr>
          <p:cNvSpPr txBox="1"/>
          <p:nvPr/>
        </p:nvSpPr>
        <p:spPr>
          <a:xfrm>
            <a:off x="1857488" y="3558436"/>
            <a:ext cx="3141233" cy="646331"/>
          </a:xfrm>
          <a:prstGeom prst="rect">
            <a:avLst/>
          </a:prstGeom>
          <a:noFill/>
        </p:spPr>
        <p:txBody>
          <a:bodyPr wrap="square" rtlCol="0">
            <a:spAutoFit/>
          </a:bodyPr>
          <a:lstStyle/>
          <a:p>
            <a:r>
              <a:rPr lang="nl-NL" dirty="0">
                <a:solidFill>
                  <a:srgbClr val="0070C0"/>
                </a:solidFill>
              </a:rPr>
              <a:t>Rapport: Raad niet goed geïnformeerd </a:t>
            </a:r>
          </a:p>
        </p:txBody>
      </p:sp>
      <p:sp>
        <p:nvSpPr>
          <p:cNvPr id="13" name="Tekstvak 12">
            <a:extLst>
              <a:ext uri="{FF2B5EF4-FFF2-40B4-BE49-F238E27FC236}">
                <a16:creationId xmlns:a16="http://schemas.microsoft.com/office/drawing/2014/main" id="{7683824D-3CE5-25BE-0B8F-1788BD2248A1}"/>
              </a:ext>
            </a:extLst>
          </p:cNvPr>
          <p:cNvSpPr txBox="1"/>
          <p:nvPr/>
        </p:nvSpPr>
        <p:spPr>
          <a:xfrm>
            <a:off x="6301989" y="4643111"/>
            <a:ext cx="3993401" cy="1200329"/>
          </a:xfrm>
          <a:prstGeom prst="rect">
            <a:avLst/>
          </a:prstGeom>
          <a:noFill/>
        </p:spPr>
        <p:txBody>
          <a:bodyPr wrap="none" rtlCol="0">
            <a:spAutoFit/>
          </a:bodyPr>
          <a:lstStyle/>
          <a:p>
            <a:r>
              <a:rPr lang="nl-NL" b="1" dirty="0">
                <a:solidFill>
                  <a:srgbClr val="000000"/>
                </a:solidFill>
                <a:latin typeface="Montserrat"/>
              </a:rPr>
              <a:t>Burgemeester na ruzie in raad: </a:t>
            </a:r>
            <a:br>
              <a:rPr lang="nl-NL" b="1" dirty="0">
                <a:solidFill>
                  <a:srgbClr val="000000"/>
                </a:solidFill>
                <a:latin typeface="Montserrat"/>
              </a:rPr>
            </a:br>
            <a:r>
              <a:rPr lang="nl-NL" b="1" dirty="0">
                <a:solidFill>
                  <a:srgbClr val="000000"/>
                </a:solidFill>
                <a:latin typeface="Montserrat"/>
              </a:rPr>
              <a:t>"Geen verder</a:t>
            </a:r>
            <a:br>
              <a:rPr lang="nl-NL" b="1" dirty="0">
                <a:solidFill>
                  <a:srgbClr val="000000"/>
                </a:solidFill>
                <a:latin typeface="Montserrat"/>
              </a:rPr>
            </a:br>
            <a:r>
              <a:rPr lang="nl-NL" b="1" dirty="0">
                <a:solidFill>
                  <a:srgbClr val="000000"/>
                </a:solidFill>
                <a:latin typeface="Montserrat"/>
              </a:rPr>
              <a:t> integriteitsonderzoek nodig"</a:t>
            </a:r>
          </a:p>
          <a:p>
            <a:endParaRPr lang="nl-NL" dirty="0"/>
          </a:p>
        </p:txBody>
      </p:sp>
      <p:sp>
        <p:nvSpPr>
          <p:cNvPr id="14" name="Tekstvak 13">
            <a:extLst>
              <a:ext uri="{FF2B5EF4-FFF2-40B4-BE49-F238E27FC236}">
                <a16:creationId xmlns:a16="http://schemas.microsoft.com/office/drawing/2014/main" id="{6B388208-272F-7B6C-2B7A-36B10DA616F7}"/>
              </a:ext>
            </a:extLst>
          </p:cNvPr>
          <p:cNvSpPr txBox="1"/>
          <p:nvPr/>
        </p:nvSpPr>
        <p:spPr>
          <a:xfrm>
            <a:off x="2158701" y="4920109"/>
            <a:ext cx="2933880" cy="646331"/>
          </a:xfrm>
          <a:prstGeom prst="rect">
            <a:avLst/>
          </a:prstGeom>
          <a:noFill/>
        </p:spPr>
        <p:txBody>
          <a:bodyPr wrap="none" rtlCol="0">
            <a:spAutoFit/>
          </a:bodyPr>
          <a:lstStyle/>
          <a:p>
            <a:r>
              <a:rPr lang="nl-NL" dirty="0">
                <a:solidFill>
                  <a:schemeClr val="accent1">
                    <a:lumMod val="50000"/>
                  </a:schemeClr>
                </a:solidFill>
              </a:rPr>
              <a:t>Me Too-gedoe en een </a:t>
            </a:r>
          </a:p>
          <a:p>
            <a:r>
              <a:rPr lang="nl-NL" dirty="0">
                <a:solidFill>
                  <a:schemeClr val="accent1">
                    <a:lumMod val="50000"/>
                  </a:schemeClr>
                </a:solidFill>
              </a:rPr>
              <a:t>wegkijkende gemeenteraad?</a:t>
            </a:r>
            <a:r>
              <a:rPr lang="nl-NL" dirty="0"/>
              <a:t> </a:t>
            </a:r>
          </a:p>
        </p:txBody>
      </p:sp>
      <p:sp>
        <p:nvSpPr>
          <p:cNvPr id="15" name="Tekstvak 14">
            <a:extLst>
              <a:ext uri="{FF2B5EF4-FFF2-40B4-BE49-F238E27FC236}">
                <a16:creationId xmlns:a16="http://schemas.microsoft.com/office/drawing/2014/main" id="{4765D4A2-FCDC-8F34-9C60-3A6A115AA9DF}"/>
              </a:ext>
            </a:extLst>
          </p:cNvPr>
          <p:cNvSpPr txBox="1"/>
          <p:nvPr/>
        </p:nvSpPr>
        <p:spPr>
          <a:xfrm>
            <a:off x="4202655" y="4097923"/>
            <a:ext cx="5788829" cy="369332"/>
          </a:xfrm>
          <a:prstGeom prst="rect">
            <a:avLst/>
          </a:prstGeom>
          <a:noFill/>
        </p:spPr>
        <p:txBody>
          <a:bodyPr wrap="none" rtlCol="0">
            <a:spAutoFit/>
          </a:bodyPr>
          <a:lstStyle/>
          <a:p>
            <a:pPr algn="l"/>
            <a:r>
              <a:rPr lang="nl-NL" u="sng" dirty="0">
                <a:solidFill>
                  <a:srgbClr val="4007A2"/>
                </a:solidFill>
                <a:latin typeface="Roboto"/>
                <a:hlinkClick r:id="rId4"/>
              </a:rPr>
              <a:t>Ruzies</a:t>
            </a:r>
            <a:r>
              <a:rPr lang="nl-NL" b="1" u="sng" dirty="0">
                <a:solidFill>
                  <a:srgbClr val="4007A2"/>
                </a:solidFill>
                <a:latin typeface="Roboto"/>
                <a:hlinkClick r:id="rId4"/>
              </a:rPr>
              <a:t> </a:t>
            </a:r>
            <a:r>
              <a:rPr lang="nl-NL" u="sng" dirty="0">
                <a:solidFill>
                  <a:srgbClr val="4007A2"/>
                </a:solidFill>
                <a:latin typeface="Roboto"/>
                <a:hlinkClick r:id="rId4"/>
              </a:rPr>
              <a:t>op</a:t>
            </a:r>
            <a:r>
              <a:rPr lang="nl-NL" b="1" u="sng" dirty="0">
                <a:solidFill>
                  <a:srgbClr val="4007A2"/>
                </a:solidFill>
                <a:latin typeface="Roboto"/>
                <a:hlinkClick r:id="rId4"/>
              </a:rPr>
              <a:t> </a:t>
            </a:r>
            <a:r>
              <a:rPr lang="nl-NL" u="sng" dirty="0">
                <a:solidFill>
                  <a:srgbClr val="4007A2"/>
                </a:solidFill>
                <a:latin typeface="Roboto"/>
                <a:hlinkClick r:id="rId4"/>
              </a:rPr>
              <a:t>rechts funest voor aanzien Almelose politiek</a:t>
            </a:r>
            <a:endParaRPr lang="nl-NL" b="1" dirty="0">
              <a:solidFill>
                <a:srgbClr val="71777D"/>
              </a:solidFill>
              <a:latin typeface="Roboto"/>
            </a:endParaRPr>
          </a:p>
        </p:txBody>
      </p:sp>
      <p:sp>
        <p:nvSpPr>
          <p:cNvPr id="6" name="Titel 1">
            <a:extLst>
              <a:ext uri="{FF2B5EF4-FFF2-40B4-BE49-F238E27FC236}">
                <a16:creationId xmlns:a16="http://schemas.microsoft.com/office/drawing/2014/main" id="{0F51CB4A-958A-97EB-8590-95FC7298B94D}"/>
              </a:ext>
            </a:extLst>
          </p:cNvPr>
          <p:cNvSpPr>
            <a:spLocks noGrp="1"/>
          </p:cNvSpPr>
          <p:nvPr>
            <p:ph type="title"/>
          </p:nvPr>
        </p:nvSpPr>
        <p:spPr>
          <a:xfrm>
            <a:off x="304800" y="183092"/>
            <a:ext cx="5486400" cy="762000"/>
          </a:xfrm>
        </p:spPr>
        <p:txBody>
          <a:bodyPr>
            <a:normAutofit fontScale="90000"/>
          </a:bodyPr>
          <a:lstStyle/>
          <a:p>
            <a:r>
              <a:rPr lang="en-US" b="1" dirty="0">
                <a:highlight>
                  <a:srgbClr val="FFFF00"/>
                </a:highlight>
              </a:rPr>
              <a:t>Is het </a:t>
            </a:r>
            <a:r>
              <a:rPr lang="en-US" b="1" dirty="0" err="1">
                <a:highlight>
                  <a:srgbClr val="FFFF00"/>
                </a:highlight>
              </a:rPr>
              <a:t>nog</a:t>
            </a:r>
            <a:r>
              <a:rPr lang="en-US" b="1" dirty="0">
                <a:highlight>
                  <a:srgbClr val="FFFF00"/>
                </a:highlight>
              </a:rPr>
              <a:t> </a:t>
            </a:r>
            <a:r>
              <a:rPr lang="en-US" b="1" dirty="0" err="1">
                <a:highlight>
                  <a:srgbClr val="FFFF00"/>
                </a:highlight>
              </a:rPr>
              <a:t>leuk</a:t>
            </a:r>
            <a:r>
              <a:rPr lang="en-US" b="1" dirty="0">
                <a:highlight>
                  <a:srgbClr val="FFFF00"/>
                </a:highlight>
              </a:rPr>
              <a:t> om raadslid te </a:t>
            </a:r>
            <a:r>
              <a:rPr lang="en-US" b="1" dirty="0" err="1">
                <a:highlight>
                  <a:srgbClr val="FFFF00"/>
                </a:highlight>
              </a:rPr>
              <a:t>zijn</a:t>
            </a:r>
            <a:r>
              <a:rPr lang="en-US" b="1" dirty="0">
                <a:highlight>
                  <a:srgbClr val="FFFF00"/>
                </a:highlight>
              </a:rPr>
              <a:t>?</a:t>
            </a:r>
            <a:endParaRPr lang="nl-NL" b="1" dirty="0">
              <a:highlight>
                <a:srgbClr val="FFFF00"/>
              </a:highlight>
            </a:endParaRPr>
          </a:p>
        </p:txBody>
      </p:sp>
    </p:spTree>
    <p:extLst>
      <p:ext uri="{BB962C8B-B14F-4D97-AF65-F5344CB8AC3E}">
        <p14:creationId xmlns:p14="http://schemas.microsoft.com/office/powerpoint/2010/main" val="17952667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F70AD0-5E07-6A68-BD49-628853DB3DAE}"/>
              </a:ext>
            </a:extLst>
          </p:cNvPr>
          <p:cNvSpPr>
            <a:spLocks noGrp="1"/>
          </p:cNvSpPr>
          <p:nvPr>
            <p:ph type="title"/>
          </p:nvPr>
        </p:nvSpPr>
        <p:spPr/>
        <p:txBody>
          <a:bodyPr/>
          <a:lstStyle/>
          <a:p>
            <a:endParaRPr lang="nl-NL"/>
          </a:p>
        </p:txBody>
      </p:sp>
      <p:pic>
        <p:nvPicPr>
          <p:cNvPr id="8" name="Tijdelijke aanduiding voor inhoud 7">
            <a:extLst>
              <a:ext uri="{FF2B5EF4-FFF2-40B4-BE49-F238E27FC236}">
                <a16:creationId xmlns:a16="http://schemas.microsoft.com/office/drawing/2014/main" id="{A92936F6-D0B2-C489-BB4C-21DB484F0954}"/>
              </a:ext>
            </a:extLst>
          </p:cNvPr>
          <p:cNvPicPr>
            <a:picLocks noGrp="1" noChangeAspect="1"/>
          </p:cNvPicPr>
          <p:nvPr>
            <p:ph idx="1"/>
          </p:nvPr>
        </p:nvPicPr>
        <p:blipFill rotWithShape="1">
          <a:blip r:embed="rId2"/>
          <a:srcRect t="23728"/>
          <a:stretch/>
        </p:blipFill>
        <p:spPr>
          <a:xfrm>
            <a:off x="1822929" y="1176311"/>
            <a:ext cx="8546142" cy="4888722"/>
          </a:xfrm>
        </p:spPr>
      </p:pic>
    </p:spTree>
    <p:extLst>
      <p:ext uri="{BB962C8B-B14F-4D97-AF65-F5344CB8AC3E}">
        <p14:creationId xmlns:p14="http://schemas.microsoft.com/office/powerpoint/2010/main" val="26959020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highlight>
                  <a:srgbClr val="FFFF00"/>
                </a:highlight>
              </a:rPr>
              <a:t>Relatie</a:t>
            </a:r>
            <a:r>
              <a:rPr lang="en-US" b="1" dirty="0">
                <a:highlight>
                  <a:srgbClr val="FFFF00"/>
                </a:highlight>
              </a:rPr>
              <a:t> </a:t>
            </a:r>
            <a:r>
              <a:rPr lang="en-US" b="1" dirty="0" err="1">
                <a:highlight>
                  <a:srgbClr val="FFFF00"/>
                </a:highlight>
              </a:rPr>
              <a:t>samenleving</a:t>
            </a:r>
            <a:r>
              <a:rPr lang="en-US" b="1" dirty="0">
                <a:highlight>
                  <a:srgbClr val="FFFF00"/>
                </a:highlight>
              </a:rPr>
              <a:t> (1/2)</a:t>
            </a:r>
          </a:p>
        </p:txBody>
      </p:sp>
      <p:sp>
        <p:nvSpPr>
          <p:cNvPr id="3" name="Content Placeholder 2"/>
          <p:cNvSpPr>
            <a:spLocks noGrp="1"/>
          </p:cNvSpPr>
          <p:nvPr>
            <p:ph idx="1"/>
          </p:nvPr>
        </p:nvSpPr>
        <p:spPr>
          <a:xfrm>
            <a:off x="304800" y="1066800"/>
            <a:ext cx="5671794" cy="3017309"/>
          </a:xfrm>
        </p:spPr>
        <p:txBody>
          <a:bodyPr>
            <a:normAutofit/>
          </a:bodyPr>
          <a:lstStyle/>
          <a:p>
            <a:pPr marL="0" indent="0">
              <a:buNone/>
            </a:pPr>
            <a:r>
              <a:rPr lang="nl-NL" sz="1600" i="1" dirty="0"/>
              <a:t>Nederlanders</a:t>
            </a:r>
            <a:r>
              <a:rPr lang="nl-NL" sz="1600" dirty="0"/>
              <a:t>:</a:t>
            </a:r>
          </a:p>
          <a:p>
            <a:r>
              <a:rPr lang="nl-NL" sz="1600" dirty="0"/>
              <a:t>Zijn niet zo gehecht aan hun woonplaats (vergelijking EU)</a:t>
            </a:r>
          </a:p>
          <a:p>
            <a:r>
              <a:rPr lang="nl-NL" sz="1600" dirty="0"/>
              <a:t>Praten relatief weinig over lokale aangelegenheden</a:t>
            </a:r>
          </a:p>
          <a:p>
            <a:r>
              <a:rPr lang="nl-NL" sz="1600" dirty="0"/>
              <a:t>Zijn niet erg geïnteresseerd in de lokale politiek</a:t>
            </a:r>
          </a:p>
          <a:p>
            <a:r>
              <a:rPr lang="nl-NL" sz="1600" dirty="0"/>
              <a:t>Zijn slecht op de hoogte van wat zich in de raad afspeelt</a:t>
            </a:r>
          </a:p>
          <a:p>
            <a:r>
              <a:rPr lang="nl-NL" sz="1600" dirty="0"/>
              <a:t>Vinden dat beslissingen gemeente weinig invloed hebben</a:t>
            </a:r>
            <a:endParaRPr lang="en-US" sz="1600" dirty="0"/>
          </a:p>
        </p:txBody>
      </p:sp>
      <p:graphicFrame>
        <p:nvGraphicFramePr>
          <p:cNvPr id="5" name="Grafiek 1">
            <a:extLst>
              <a:ext uri="{FF2B5EF4-FFF2-40B4-BE49-F238E27FC236}">
                <a16:creationId xmlns:a16="http://schemas.microsoft.com/office/drawing/2014/main" id="{1785DF69-65F6-69ED-9FC8-E2CCF443EF8A}"/>
              </a:ext>
            </a:extLst>
          </p:cNvPr>
          <p:cNvGraphicFramePr/>
          <p:nvPr>
            <p:extLst>
              <p:ext uri="{D42A27DB-BD31-4B8C-83A1-F6EECF244321}">
                <p14:modId xmlns:p14="http://schemas.microsoft.com/office/powerpoint/2010/main" val="1930124847"/>
              </p:ext>
            </p:extLst>
          </p:nvPr>
        </p:nvGraphicFramePr>
        <p:xfrm>
          <a:off x="560773" y="3380985"/>
          <a:ext cx="4642823" cy="2482487"/>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a:extLst>
              <a:ext uri="{FF2B5EF4-FFF2-40B4-BE49-F238E27FC236}">
                <a16:creationId xmlns:a16="http://schemas.microsoft.com/office/drawing/2014/main" id="{AE38E8E5-5251-1B49-DA1A-28663E4F9F13}"/>
              </a:ext>
            </a:extLst>
          </p:cNvPr>
          <p:cNvPicPr/>
          <p:nvPr/>
        </p:nvPicPr>
        <p:blipFill rotWithShape="1">
          <a:blip r:embed="rId3">
            <a:extLst>
              <a:ext uri="{28A0092B-C50C-407E-A947-70E740481C1C}">
                <a14:useLocalDpi xmlns:a14="http://schemas.microsoft.com/office/drawing/2010/main" val="0"/>
              </a:ext>
            </a:extLst>
          </a:blip>
          <a:srcRect t="9404" r="3787" b="11298"/>
          <a:stretch/>
        </p:blipFill>
        <p:spPr bwMode="auto">
          <a:xfrm>
            <a:off x="5620306" y="613529"/>
            <a:ext cx="6427150" cy="5485613"/>
          </a:xfrm>
          <a:prstGeom prst="rect">
            <a:avLst/>
          </a:prstGeom>
          <a:noFill/>
          <a:ln>
            <a:noFill/>
          </a:ln>
        </p:spPr>
      </p:pic>
    </p:spTree>
    <p:extLst>
      <p:ext uri="{BB962C8B-B14F-4D97-AF65-F5344CB8AC3E}">
        <p14:creationId xmlns:p14="http://schemas.microsoft.com/office/powerpoint/2010/main" val="20947002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b="1" dirty="0">
                <a:highlight>
                  <a:srgbClr val="FFFF00"/>
                </a:highlight>
                <a:latin typeface="+mn-lt"/>
              </a:rPr>
              <a:t>Relatie samenleving (2/2)</a:t>
            </a:r>
            <a:endParaRPr lang="en-US" b="1" dirty="0">
              <a:highlight>
                <a:srgbClr val="FFFF00"/>
              </a:highlight>
              <a:latin typeface="+mn-lt"/>
            </a:endParaRPr>
          </a:p>
        </p:txBody>
      </p:sp>
      <p:sp>
        <p:nvSpPr>
          <p:cNvPr id="3" name="Content Placeholder 2"/>
          <p:cNvSpPr>
            <a:spLocks noGrp="1"/>
          </p:cNvSpPr>
          <p:nvPr>
            <p:ph idx="1"/>
          </p:nvPr>
        </p:nvSpPr>
        <p:spPr>
          <a:xfrm>
            <a:off x="304800" y="1066800"/>
            <a:ext cx="5486400" cy="4023674"/>
          </a:xfrm>
        </p:spPr>
        <p:txBody>
          <a:bodyPr>
            <a:normAutofit lnSpcReduction="10000"/>
          </a:bodyPr>
          <a:lstStyle/>
          <a:p>
            <a:pPr marL="457200" indent="-457200">
              <a:buFont typeface="+mj-lt"/>
              <a:buAutoNum type="arabicPeriod"/>
            </a:pPr>
            <a:r>
              <a:rPr lang="nl-NL" dirty="0">
                <a:solidFill>
                  <a:schemeClr val="tx1"/>
                </a:solidFill>
              </a:rPr>
              <a:t>Er zijn inwoners die zich wel in willen </a:t>
            </a:r>
            <a:br>
              <a:rPr lang="nl-NL" dirty="0">
                <a:solidFill>
                  <a:schemeClr val="tx1"/>
                </a:solidFill>
              </a:rPr>
            </a:br>
            <a:r>
              <a:rPr lang="nl-NL" dirty="0">
                <a:solidFill>
                  <a:schemeClr val="tx1"/>
                </a:solidFill>
              </a:rPr>
              <a:t>zetten voor de lokale democratie</a:t>
            </a:r>
          </a:p>
          <a:p>
            <a:pPr marL="457200" indent="-457200">
              <a:buFont typeface="+mj-lt"/>
              <a:buAutoNum type="arabicPeriod"/>
            </a:pPr>
            <a:endParaRPr lang="nl-NL" dirty="0">
              <a:solidFill>
                <a:schemeClr val="tx1"/>
              </a:solidFill>
            </a:endParaRPr>
          </a:p>
          <a:p>
            <a:pPr marL="457200" indent="-457200">
              <a:buFont typeface="+mj-lt"/>
              <a:buAutoNum type="arabicPeriod"/>
            </a:pPr>
            <a:r>
              <a:rPr lang="nl-NL" dirty="0">
                <a:solidFill>
                  <a:schemeClr val="tx1"/>
                </a:solidFill>
              </a:rPr>
              <a:t>Groot aanbod vanuit </a:t>
            </a:r>
            <a:br>
              <a:rPr lang="nl-NL" dirty="0">
                <a:solidFill>
                  <a:schemeClr val="tx1"/>
                </a:solidFill>
              </a:rPr>
            </a:br>
            <a:r>
              <a:rPr lang="nl-NL" dirty="0">
                <a:solidFill>
                  <a:schemeClr val="tx1"/>
                </a:solidFill>
              </a:rPr>
              <a:t>gemeenten (overzicht </a:t>
            </a:r>
            <a:r>
              <a:rPr lang="nl-NL" dirty="0" err="1">
                <a:solidFill>
                  <a:schemeClr val="tx1"/>
                </a:solidFill>
              </a:rPr>
              <a:t>ProDemos</a:t>
            </a:r>
            <a:r>
              <a:rPr lang="nl-NL" dirty="0">
                <a:solidFill>
                  <a:schemeClr val="tx1"/>
                </a:solidFill>
              </a:rPr>
              <a:t>)</a:t>
            </a:r>
            <a:br>
              <a:rPr lang="nl-NL" dirty="0">
                <a:solidFill>
                  <a:schemeClr val="tx1"/>
                </a:solidFill>
              </a:rPr>
            </a:br>
            <a:r>
              <a:rPr lang="nl-NL" dirty="0">
                <a:solidFill>
                  <a:schemeClr val="tx1"/>
                </a:solidFill>
              </a:rPr>
              <a:t>Door colleges / ambtenaren</a:t>
            </a:r>
          </a:p>
          <a:p>
            <a:pPr lvl="0"/>
            <a:endParaRPr lang="nl-NL" dirty="0">
              <a:solidFill>
                <a:schemeClr val="tx1"/>
              </a:solidFill>
            </a:endParaRPr>
          </a:p>
          <a:p>
            <a:pPr marL="457200" indent="-457200">
              <a:buFont typeface="+mj-lt"/>
              <a:buAutoNum type="arabicPeriod" startAt="3"/>
            </a:pPr>
            <a:r>
              <a:rPr lang="nl-NL" dirty="0">
                <a:solidFill>
                  <a:schemeClr val="tx1"/>
                </a:solidFill>
              </a:rPr>
              <a:t>Maar ook steeds vaker inwoners </a:t>
            </a:r>
            <a:br>
              <a:rPr lang="nl-NL" dirty="0">
                <a:solidFill>
                  <a:schemeClr val="tx1"/>
                </a:solidFill>
              </a:rPr>
            </a:br>
            <a:r>
              <a:rPr lang="nl-NL" dirty="0">
                <a:solidFill>
                  <a:schemeClr val="tx1"/>
                </a:solidFill>
              </a:rPr>
              <a:t>die zelf initiatief nemen</a:t>
            </a:r>
            <a:br>
              <a:rPr lang="nl-NL" dirty="0">
                <a:solidFill>
                  <a:schemeClr val="tx1"/>
                </a:solidFill>
              </a:rPr>
            </a:br>
            <a:r>
              <a:rPr lang="nl-NL" dirty="0">
                <a:solidFill>
                  <a:schemeClr val="tx1"/>
                </a:solidFill>
              </a:rPr>
              <a:t>- sociale cohesie</a:t>
            </a:r>
            <a:br>
              <a:rPr lang="nl-NL" dirty="0">
                <a:solidFill>
                  <a:schemeClr val="tx1"/>
                </a:solidFill>
              </a:rPr>
            </a:br>
            <a:r>
              <a:rPr lang="nl-NL" dirty="0">
                <a:solidFill>
                  <a:schemeClr val="tx1"/>
                </a:solidFill>
              </a:rPr>
              <a:t>- ruimtelijke ordening</a:t>
            </a:r>
            <a:br>
              <a:rPr lang="nl-NL" dirty="0">
                <a:solidFill>
                  <a:schemeClr val="tx1"/>
                </a:solidFill>
              </a:rPr>
            </a:br>
            <a:r>
              <a:rPr lang="nl-NL" dirty="0">
                <a:solidFill>
                  <a:schemeClr val="tx1"/>
                </a:solidFill>
              </a:rPr>
              <a:t>- coöperatie (‘samen sterker’)</a:t>
            </a:r>
          </a:p>
        </p:txBody>
      </p:sp>
      <p:graphicFrame>
        <p:nvGraphicFramePr>
          <p:cNvPr id="4" name="Table 3"/>
          <p:cNvGraphicFramePr>
            <a:graphicFrameLocks noGrp="1"/>
          </p:cNvGraphicFramePr>
          <p:nvPr/>
        </p:nvGraphicFramePr>
        <p:xfrm>
          <a:off x="6657861" y="1137490"/>
          <a:ext cx="3894462" cy="4338320"/>
        </p:xfrm>
        <a:graphic>
          <a:graphicData uri="http://schemas.openxmlformats.org/drawingml/2006/table">
            <a:tbl>
              <a:tblPr firstRow="1" firstCol="1" bandRow="1">
                <a:tableStyleId>{5C22544A-7EE6-4342-B048-85BDC9FD1C3A}</a:tableStyleId>
              </a:tblPr>
              <a:tblGrid>
                <a:gridCol w="3894462">
                  <a:extLst>
                    <a:ext uri="{9D8B030D-6E8A-4147-A177-3AD203B41FA5}">
                      <a16:colId xmlns:a16="http://schemas.microsoft.com/office/drawing/2014/main" val="20000"/>
                    </a:ext>
                  </a:extLst>
                </a:gridCol>
              </a:tblGrid>
              <a:tr h="274571">
                <a:tc>
                  <a:txBody>
                    <a:bodyPr/>
                    <a:lstStyle/>
                    <a:p>
                      <a:pPr>
                        <a:spcAft>
                          <a:spcPts val="0"/>
                        </a:spcAft>
                      </a:pPr>
                      <a:r>
                        <a:rPr lang="nl-NL" sz="1800" b="0" i="0" dirty="0">
                          <a:solidFill>
                            <a:schemeClr val="tx1"/>
                          </a:solidFill>
                          <a:effectLst/>
                        </a:rPr>
                        <a:t>Adviesraden</a:t>
                      </a:r>
                      <a:endParaRPr lang="en-US" sz="1800" b="0" i="0" dirty="0">
                        <a:solidFill>
                          <a:schemeClr val="tx1"/>
                        </a:solidFill>
                        <a:effectLst/>
                        <a:latin typeface="Calibri" panose="020F0502020204030204" pitchFamily="34" charset="0"/>
                      </a:endParaRPr>
                    </a:p>
                  </a:txBody>
                  <a:tcPr marL="68580" marR="68580" marT="17780" marB="17780"/>
                </a:tc>
                <a:extLst>
                  <a:ext uri="{0D108BD9-81ED-4DB2-BD59-A6C34878D82A}">
                    <a16:rowId xmlns:a16="http://schemas.microsoft.com/office/drawing/2014/main" val="10000"/>
                  </a:ext>
                </a:extLst>
              </a:tr>
              <a:tr h="274571">
                <a:tc>
                  <a:txBody>
                    <a:bodyPr/>
                    <a:lstStyle/>
                    <a:p>
                      <a:pPr>
                        <a:spcAft>
                          <a:spcPts val="0"/>
                        </a:spcAft>
                      </a:pPr>
                      <a:r>
                        <a:rPr lang="nl-NL" sz="1800" b="0" i="0" dirty="0">
                          <a:solidFill>
                            <a:schemeClr val="tx1"/>
                          </a:solidFill>
                          <a:effectLst/>
                        </a:rPr>
                        <a:t>Informatiebijeenkomsten</a:t>
                      </a:r>
                      <a:endParaRPr lang="en-US" sz="1800" b="0" i="0" dirty="0">
                        <a:solidFill>
                          <a:schemeClr val="tx1"/>
                        </a:solidFill>
                        <a:effectLst/>
                        <a:latin typeface="Calibri" panose="020F0502020204030204" pitchFamily="34" charset="0"/>
                      </a:endParaRPr>
                    </a:p>
                  </a:txBody>
                  <a:tcPr marL="68580" marR="68580" marT="17780" marB="17780"/>
                </a:tc>
                <a:extLst>
                  <a:ext uri="{0D108BD9-81ED-4DB2-BD59-A6C34878D82A}">
                    <a16:rowId xmlns:a16="http://schemas.microsoft.com/office/drawing/2014/main" val="10001"/>
                  </a:ext>
                </a:extLst>
              </a:tr>
              <a:tr h="274571">
                <a:tc>
                  <a:txBody>
                    <a:bodyPr/>
                    <a:lstStyle/>
                    <a:p>
                      <a:pPr>
                        <a:spcAft>
                          <a:spcPts val="0"/>
                        </a:spcAft>
                      </a:pPr>
                      <a:r>
                        <a:rPr lang="nl-NL" sz="1800" b="0" i="0" dirty="0">
                          <a:solidFill>
                            <a:schemeClr val="tx1"/>
                          </a:solidFill>
                          <a:effectLst/>
                        </a:rPr>
                        <a:t>Inspraakavonden</a:t>
                      </a:r>
                      <a:endParaRPr lang="en-US" sz="1800" b="0" i="0" dirty="0">
                        <a:solidFill>
                          <a:schemeClr val="tx1"/>
                        </a:solidFill>
                        <a:effectLst/>
                        <a:latin typeface="Calibri" panose="020F0502020204030204" pitchFamily="34" charset="0"/>
                      </a:endParaRPr>
                    </a:p>
                  </a:txBody>
                  <a:tcPr marL="68580" marR="68580" marT="17780" marB="17780"/>
                </a:tc>
                <a:extLst>
                  <a:ext uri="{0D108BD9-81ED-4DB2-BD59-A6C34878D82A}">
                    <a16:rowId xmlns:a16="http://schemas.microsoft.com/office/drawing/2014/main" val="10002"/>
                  </a:ext>
                </a:extLst>
              </a:tr>
              <a:tr h="271750">
                <a:tc>
                  <a:txBody>
                    <a:bodyPr/>
                    <a:lstStyle/>
                    <a:p>
                      <a:pPr>
                        <a:spcAft>
                          <a:spcPts val="0"/>
                        </a:spcAft>
                      </a:pPr>
                      <a:r>
                        <a:rPr lang="nl-NL" sz="1800" b="0" i="0" dirty="0">
                          <a:solidFill>
                            <a:schemeClr val="tx1"/>
                          </a:solidFill>
                          <a:effectLst/>
                        </a:rPr>
                        <a:t>Verordening burgerinitiatief </a:t>
                      </a:r>
                      <a:endParaRPr lang="en-US" sz="1800" b="0" i="0" dirty="0">
                        <a:solidFill>
                          <a:schemeClr val="tx1"/>
                        </a:solidFill>
                        <a:effectLst/>
                        <a:latin typeface="Calibri" panose="020F0502020204030204" pitchFamily="34" charset="0"/>
                      </a:endParaRPr>
                    </a:p>
                  </a:txBody>
                  <a:tcPr marL="68580" marR="68580" marT="17780" marB="17780"/>
                </a:tc>
                <a:extLst>
                  <a:ext uri="{0D108BD9-81ED-4DB2-BD59-A6C34878D82A}">
                    <a16:rowId xmlns:a16="http://schemas.microsoft.com/office/drawing/2014/main" val="10003"/>
                  </a:ext>
                </a:extLst>
              </a:tr>
              <a:tr h="274571">
                <a:tc>
                  <a:txBody>
                    <a:bodyPr/>
                    <a:lstStyle/>
                    <a:p>
                      <a:pPr>
                        <a:spcAft>
                          <a:spcPts val="0"/>
                        </a:spcAft>
                      </a:pPr>
                      <a:r>
                        <a:rPr lang="nl-NL" sz="1800" b="0" i="0" dirty="0">
                          <a:solidFill>
                            <a:schemeClr val="tx1"/>
                          </a:solidFill>
                          <a:effectLst/>
                        </a:rPr>
                        <a:t>Dorps- en/of wijkraden</a:t>
                      </a:r>
                      <a:endParaRPr lang="en-US" sz="1800" b="0" i="0" dirty="0">
                        <a:solidFill>
                          <a:schemeClr val="tx1"/>
                        </a:solidFill>
                        <a:effectLst/>
                        <a:latin typeface="Calibri" panose="020F0502020204030204" pitchFamily="34" charset="0"/>
                      </a:endParaRPr>
                    </a:p>
                  </a:txBody>
                  <a:tcPr marL="68580" marR="68580" marT="17780" marB="17780"/>
                </a:tc>
                <a:extLst>
                  <a:ext uri="{0D108BD9-81ED-4DB2-BD59-A6C34878D82A}">
                    <a16:rowId xmlns:a16="http://schemas.microsoft.com/office/drawing/2014/main" val="10004"/>
                  </a:ext>
                </a:extLst>
              </a:tr>
              <a:tr h="274571">
                <a:tc>
                  <a:txBody>
                    <a:bodyPr/>
                    <a:lstStyle/>
                    <a:p>
                      <a:pPr>
                        <a:spcAft>
                          <a:spcPts val="0"/>
                        </a:spcAft>
                      </a:pPr>
                      <a:r>
                        <a:rPr lang="nl-NL" sz="1800" b="0" i="0" dirty="0">
                          <a:solidFill>
                            <a:schemeClr val="tx1"/>
                          </a:solidFill>
                          <a:effectLst/>
                        </a:rPr>
                        <a:t>Enquêtes</a:t>
                      </a:r>
                      <a:endParaRPr lang="en-US" sz="1800" b="0" i="0" dirty="0">
                        <a:solidFill>
                          <a:schemeClr val="tx1"/>
                        </a:solidFill>
                        <a:effectLst/>
                        <a:latin typeface="Calibri" panose="020F0502020204030204" pitchFamily="34" charset="0"/>
                      </a:endParaRPr>
                    </a:p>
                  </a:txBody>
                  <a:tcPr marL="68580" marR="68580" marT="17780" marB="17780"/>
                </a:tc>
                <a:extLst>
                  <a:ext uri="{0D108BD9-81ED-4DB2-BD59-A6C34878D82A}">
                    <a16:rowId xmlns:a16="http://schemas.microsoft.com/office/drawing/2014/main" val="10005"/>
                  </a:ext>
                </a:extLst>
              </a:tr>
              <a:tr h="274571">
                <a:tc>
                  <a:txBody>
                    <a:bodyPr/>
                    <a:lstStyle/>
                    <a:p>
                      <a:pPr>
                        <a:spcAft>
                          <a:spcPts val="0"/>
                        </a:spcAft>
                      </a:pPr>
                      <a:r>
                        <a:rPr lang="nl-NL" sz="1800" b="0" i="0" dirty="0">
                          <a:solidFill>
                            <a:schemeClr val="tx1"/>
                          </a:solidFill>
                          <a:effectLst/>
                        </a:rPr>
                        <a:t>Stads-, dorps- of wijkgesprekken</a:t>
                      </a:r>
                      <a:endParaRPr lang="en-US" sz="1800" b="0" i="0" dirty="0">
                        <a:solidFill>
                          <a:schemeClr val="tx1"/>
                        </a:solidFill>
                        <a:effectLst/>
                        <a:latin typeface="Calibri" panose="020F0502020204030204" pitchFamily="34" charset="0"/>
                      </a:endParaRPr>
                    </a:p>
                  </a:txBody>
                  <a:tcPr marL="68580" marR="68580" marT="17780" marB="17780"/>
                </a:tc>
                <a:extLst>
                  <a:ext uri="{0D108BD9-81ED-4DB2-BD59-A6C34878D82A}">
                    <a16:rowId xmlns:a16="http://schemas.microsoft.com/office/drawing/2014/main" val="10006"/>
                  </a:ext>
                </a:extLst>
              </a:tr>
              <a:tr h="274571">
                <a:tc>
                  <a:txBody>
                    <a:bodyPr/>
                    <a:lstStyle/>
                    <a:p>
                      <a:pPr>
                        <a:spcAft>
                          <a:spcPts val="0"/>
                        </a:spcAft>
                      </a:pPr>
                      <a:r>
                        <a:rPr lang="nl-NL" sz="1800" b="0" i="0" dirty="0">
                          <a:solidFill>
                            <a:schemeClr val="tx1"/>
                          </a:solidFill>
                          <a:effectLst/>
                        </a:rPr>
                        <a:t>Schouw</a:t>
                      </a:r>
                      <a:endParaRPr lang="en-US" sz="1800" b="0" i="0" dirty="0">
                        <a:solidFill>
                          <a:schemeClr val="tx1"/>
                        </a:solidFill>
                        <a:effectLst/>
                        <a:latin typeface="Calibri" panose="020F0502020204030204" pitchFamily="34" charset="0"/>
                      </a:endParaRPr>
                    </a:p>
                  </a:txBody>
                  <a:tcPr marL="68580" marR="68580" marT="17780" marB="17780"/>
                </a:tc>
                <a:extLst>
                  <a:ext uri="{0D108BD9-81ED-4DB2-BD59-A6C34878D82A}">
                    <a16:rowId xmlns:a16="http://schemas.microsoft.com/office/drawing/2014/main" val="10007"/>
                  </a:ext>
                </a:extLst>
              </a:tr>
              <a:tr h="306942">
                <a:tc>
                  <a:txBody>
                    <a:bodyPr/>
                    <a:lstStyle/>
                    <a:p>
                      <a:pPr>
                        <a:spcAft>
                          <a:spcPts val="0"/>
                        </a:spcAft>
                      </a:pPr>
                      <a:r>
                        <a:rPr lang="nl-NL" sz="1800" b="0" i="0" dirty="0">
                          <a:solidFill>
                            <a:schemeClr val="tx1"/>
                          </a:solidFill>
                          <a:effectLst/>
                        </a:rPr>
                        <a:t>Referendumverordening</a:t>
                      </a:r>
                      <a:endParaRPr lang="en-US" sz="1800" b="0" i="0" dirty="0">
                        <a:solidFill>
                          <a:schemeClr val="tx1"/>
                        </a:solidFill>
                        <a:effectLst/>
                        <a:latin typeface="Calibri" panose="020F0502020204030204" pitchFamily="34" charset="0"/>
                      </a:endParaRPr>
                    </a:p>
                  </a:txBody>
                  <a:tcPr marL="68580" marR="68580" marT="17780" marB="17780"/>
                </a:tc>
                <a:extLst>
                  <a:ext uri="{0D108BD9-81ED-4DB2-BD59-A6C34878D82A}">
                    <a16:rowId xmlns:a16="http://schemas.microsoft.com/office/drawing/2014/main" val="10008"/>
                  </a:ext>
                </a:extLst>
              </a:tr>
              <a:tr h="274571">
                <a:tc>
                  <a:txBody>
                    <a:bodyPr/>
                    <a:lstStyle/>
                    <a:p>
                      <a:pPr>
                        <a:spcAft>
                          <a:spcPts val="0"/>
                        </a:spcAft>
                      </a:pPr>
                      <a:r>
                        <a:rPr lang="nl-NL" sz="1800" b="0" i="0" dirty="0">
                          <a:solidFill>
                            <a:schemeClr val="tx1"/>
                          </a:solidFill>
                          <a:effectLst/>
                        </a:rPr>
                        <a:t>Burgerpanel</a:t>
                      </a:r>
                      <a:endParaRPr lang="en-US" sz="1800" b="0" i="0" dirty="0">
                        <a:solidFill>
                          <a:schemeClr val="tx1"/>
                        </a:solidFill>
                        <a:effectLst/>
                        <a:latin typeface="Calibri" panose="020F0502020204030204" pitchFamily="34" charset="0"/>
                      </a:endParaRPr>
                    </a:p>
                  </a:txBody>
                  <a:tcPr marL="68580" marR="68580" marT="17780" marB="17780"/>
                </a:tc>
                <a:extLst>
                  <a:ext uri="{0D108BD9-81ED-4DB2-BD59-A6C34878D82A}">
                    <a16:rowId xmlns:a16="http://schemas.microsoft.com/office/drawing/2014/main" val="10009"/>
                  </a:ext>
                </a:extLst>
              </a:tr>
              <a:tr h="274571">
                <a:tc>
                  <a:txBody>
                    <a:bodyPr/>
                    <a:lstStyle/>
                    <a:p>
                      <a:pPr>
                        <a:spcAft>
                          <a:spcPts val="0"/>
                        </a:spcAft>
                      </a:pPr>
                      <a:r>
                        <a:rPr lang="nl-NL" sz="1800" b="0" i="0" dirty="0">
                          <a:solidFill>
                            <a:schemeClr val="tx1"/>
                          </a:solidFill>
                          <a:effectLst/>
                        </a:rPr>
                        <a:t>Internetforum</a:t>
                      </a:r>
                      <a:endParaRPr lang="en-US" sz="1800" b="0" i="0" dirty="0">
                        <a:solidFill>
                          <a:schemeClr val="tx1"/>
                        </a:solidFill>
                        <a:effectLst/>
                        <a:latin typeface="Calibri" panose="020F0502020204030204" pitchFamily="34" charset="0"/>
                      </a:endParaRPr>
                    </a:p>
                  </a:txBody>
                  <a:tcPr marL="68580" marR="68580" marT="17780" marB="17780"/>
                </a:tc>
                <a:extLst>
                  <a:ext uri="{0D108BD9-81ED-4DB2-BD59-A6C34878D82A}">
                    <a16:rowId xmlns:a16="http://schemas.microsoft.com/office/drawing/2014/main" val="10010"/>
                  </a:ext>
                </a:extLst>
              </a:tr>
              <a:tr h="274571">
                <a:tc>
                  <a:txBody>
                    <a:bodyPr/>
                    <a:lstStyle/>
                    <a:p>
                      <a:pPr>
                        <a:spcAft>
                          <a:spcPts val="0"/>
                        </a:spcAft>
                      </a:pPr>
                      <a:r>
                        <a:rPr lang="nl-NL" sz="1800" b="0" i="0" dirty="0">
                          <a:solidFill>
                            <a:schemeClr val="tx1"/>
                          </a:solidFill>
                          <a:effectLst/>
                        </a:rPr>
                        <a:t>Interactieve website</a:t>
                      </a:r>
                      <a:endParaRPr lang="en-US" sz="1800" b="0" i="0" dirty="0">
                        <a:solidFill>
                          <a:schemeClr val="tx1"/>
                        </a:solidFill>
                        <a:effectLst/>
                        <a:latin typeface="Calibri" panose="020F0502020204030204" pitchFamily="34" charset="0"/>
                      </a:endParaRPr>
                    </a:p>
                  </a:txBody>
                  <a:tcPr marL="68580" marR="68580" marT="17780" marB="17780"/>
                </a:tc>
                <a:extLst>
                  <a:ext uri="{0D108BD9-81ED-4DB2-BD59-A6C34878D82A}">
                    <a16:rowId xmlns:a16="http://schemas.microsoft.com/office/drawing/2014/main" val="10011"/>
                  </a:ext>
                </a:extLst>
              </a:tr>
              <a:tr h="274571">
                <a:tc>
                  <a:txBody>
                    <a:bodyPr/>
                    <a:lstStyle/>
                    <a:p>
                      <a:pPr>
                        <a:spcAft>
                          <a:spcPts val="0"/>
                        </a:spcAft>
                      </a:pPr>
                      <a:r>
                        <a:rPr lang="nl-NL" sz="1800" b="0" i="0" dirty="0">
                          <a:solidFill>
                            <a:schemeClr val="tx1"/>
                          </a:solidFill>
                          <a:effectLst/>
                        </a:rPr>
                        <a:t>G1000</a:t>
                      </a:r>
                      <a:endParaRPr lang="en-US" sz="1800" b="0" i="0" dirty="0">
                        <a:solidFill>
                          <a:schemeClr val="tx1"/>
                        </a:solidFill>
                        <a:effectLst/>
                        <a:latin typeface="Calibri" panose="020F0502020204030204" pitchFamily="34" charset="0"/>
                      </a:endParaRPr>
                    </a:p>
                  </a:txBody>
                  <a:tcPr marL="68580" marR="68580" marT="17780" marB="17780"/>
                </a:tc>
                <a:extLst>
                  <a:ext uri="{0D108BD9-81ED-4DB2-BD59-A6C34878D82A}">
                    <a16:rowId xmlns:a16="http://schemas.microsoft.com/office/drawing/2014/main" val="10012"/>
                  </a:ext>
                </a:extLst>
              </a:tr>
              <a:tr h="274571">
                <a:tc>
                  <a:txBody>
                    <a:bodyPr/>
                    <a:lstStyle/>
                    <a:p>
                      <a:pPr>
                        <a:spcAft>
                          <a:spcPts val="0"/>
                        </a:spcAft>
                      </a:pPr>
                      <a:r>
                        <a:rPr lang="nl-NL" sz="1800" b="0" i="0" dirty="0">
                          <a:solidFill>
                            <a:schemeClr val="tx1"/>
                          </a:solidFill>
                          <a:effectLst/>
                        </a:rPr>
                        <a:t>Burgerjury</a:t>
                      </a:r>
                      <a:endParaRPr lang="en-US" sz="1800" b="0" i="0" dirty="0">
                        <a:solidFill>
                          <a:schemeClr val="tx1"/>
                        </a:solidFill>
                        <a:effectLst/>
                        <a:latin typeface="Calibri" panose="020F0502020204030204" pitchFamily="34" charset="0"/>
                      </a:endParaRPr>
                    </a:p>
                  </a:txBody>
                  <a:tcPr marL="68580" marR="68580" marT="17780" marB="17780"/>
                </a:tc>
                <a:extLst>
                  <a:ext uri="{0D108BD9-81ED-4DB2-BD59-A6C34878D82A}">
                    <a16:rowId xmlns:a16="http://schemas.microsoft.com/office/drawing/2014/main" val="10013"/>
                  </a:ext>
                </a:extLst>
              </a:tr>
            </a:tbl>
          </a:graphicData>
        </a:graphic>
      </p:graphicFrame>
      <p:sp>
        <p:nvSpPr>
          <p:cNvPr id="5" name="Right Arrow 4"/>
          <p:cNvSpPr/>
          <p:nvPr/>
        </p:nvSpPr>
        <p:spPr>
          <a:xfrm>
            <a:off x="4008301" y="2703430"/>
            <a:ext cx="2574146" cy="28643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21996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6517F-65A1-27D7-DE64-DE5697FBB9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70FBE5-32F0-BFA7-FE03-8D158F370313}"/>
              </a:ext>
            </a:extLst>
          </p:cNvPr>
          <p:cNvSpPr>
            <a:spLocks noGrp="1"/>
          </p:cNvSpPr>
          <p:nvPr>
            <p:ph type="title"/>
          </p:nvPr>
        </p:nvSpPr>
        <p:spPr/>
        <p:txBody>
          <a:bodyPr>
            <a:normAutofit/>
          </a:bodyPr>
          <a:lstStyle/>
          <a:p>
            <a:r>
              <a:rPr lang="en-US" b="1" dirty="0" err="1">
                <a:highlight>
                  <a:srgbClr val="FFFF00"/>
                </a:highlight>
              </a:rPr>
              <a:t>Brutaal</a:t>
            </a:r>
            <a:r>
              <a:rPr lang="en-US" b="1" dirty="0">
                <a:highlight>
                  <a:srgbClr val="FFFF00"/>
                </a:highlight>
              </a:rPr>
              <a:t> en </a:t>
            </a:r>
            <a:r>
              <a:rPr lang="en-US" b="1" dirty="0" err="1">
                <a:highlight>
                  <a:srgbClr val="FFFF00"/>
                </a:highlight>
              </a:rPr>
              <a:t>bescheiden</a:t>
            </a:r>
            <a:endParaRPr lang="en-US" b="1" dirty="0">
              <a:highlight>
                <a:srgbClr val="FFFF00"/>
              </a:highlight>
            </a:endParaRPr>
          </a:p>
        </p:txBody>
      </p:sp>
      <p:sp>
        <p:nvSpPr>
          <p:cNvPr id="3" name="Content Placeholder 2">
            <a:extLst>
              <a:ext uri="{FF2B5EF4-FFF2-40B4-BE49-F238E27FC236}">
                <a16:creationId xmlns:a16="http://schemas.microsoft.com/office/drawing/2014/main" id="{D6509CAD-3D2D-2B05-DAF2-E5756C12A22A}"/>
              </a:ext>
            </a:extLst>
          </p:cNvPr>
          <p:cNvSpPr>
            <a:spLocks noGrp="1"/>
          </p:cNvSpPr>
          <p:nvPr>
            <p:ph idx="1"/>
          </p:nvPr>
        </p:nvSpPr>
        <p:spPr>
          <a:xfrm>
            <a:off x="304799" y="1066800"/>
            <a:ext cx="8433847" cy="3017309"/>
          </a:xfrm>
        </p:spPr>
        <p:txBody>
          <a:bodyPr>
            <a:normAutofit/>
          </a:bodyPr>
          <a:lstStyle/>
          <a:p>
            <a:r>
              <a:rPr lang="nl-NL" sz="2600" b="1" dirty="0">
                <a:solidFill>
                  <a:schemeClr val="tx1"/>
                </a:solidFill>
              </a:rPr>
              <a:t>Bescheiden naar de samenleving</a:t>
            </a:r>
          </a:p>
          <a:p>
            <a:endParaRPr lang="nl-NL" sz="2600" b="1" dirty="0">
              <a:solidFill>
                <a:schemeClr val="tx1"/>
              </a:solidFill>
            </a:endParaRPr>
          </a:p>
          <a:p>
            <a:r>
              <a:rPr lang="nl-NL" sz="2600" b="1" dirty="0">
                <a:solidFill>
                  <a:schemeClr val="tx1"/>
                </a:solidFill>
              </a:rPr>
              <a:t>(Soms) brutaler naar het college</a:t>
            </a:r>
          </a:p>
          <a:p>
            <a:endParaRPr lang="nl-NL" sz="2600" b="1" dirty="0">
              <a:solidFill>
                <a:schemeClr val="tx1"/>
              </a:solidFill>
            </a:endParaRPr>
          </a:p>
          <a:p>
            <a:r>
              <a:rPr lang="nl-NL" sz="2600" b="1" dirty="0">
                <a:solidFill>
                  <a:schemeClr val="tx1"/>
                </a:solidFill>
              </a:rPr>
              <a:t>Strategisch omgaan met deze rollen</a:t>
            </a:r>
            <a:br>
              <a:rPr lang="nl-NL" sz="2600" b="1" dirty="0">
                <a:solidFill>
                  <a:schemeClr val="tx1"/>
                </a:solidFill>
              </a:rPr>
            </a:br>
            <a:endParaRPr lang="nl-NL" sz="2600" b="1" dirty="0">
              <a:solidFill>
                <a:schemeClr val="tx1"/>
              </a:solidFill>
            </a:endParaRPr>
          </a:p>
        </p:txBody>
      </p:sp>
    </p:spTree>
    <p:extLst>
      <p:ext uri="{BB962C8B-B14F-4D97-AF65-F5344CB8AC3E}">
        <p14:creationId xmlns:p14="http://schemas.microsoft.com/office/powerpoint/2010/main" val="3084430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DA8E5-806A-0407-4157-EFB4DA93EC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84BCBD-6651-77AB-3763-3E8557F73D78}"/>
              </a:ext>
            </a:extLst>
          </p:cNvPr>
          <p:cNvSpPr>
            <a:spLocks noGrp="1"/>
          </p:cNvSpPr>
          <p:nvPr>
            <p:ph type="title"/>
          </p:nvPr>
        </p:nvSpPr>
        <p:spPr/>
        <p:txBody>
          <a:bodyPr>
            <a:normAutofit/>
          </a:bodyPr>
          <a:lstStyle/>
          <a:p>
            <a:r>
              <a:rPr lang="en-US" b="1" dirty="0" err="1">
                <a:highlight>
                  <a:srgbClr val="FFFF00"/>
                </a:highlight>
              </a:rPr>
              <a:t>Brutaal</a:t>
            </a:r>
            <a:r>
              <a:rPr lang="en-US" b="1" dirty="0">
                <a:highlight>
                  <a:srgbClr val="FFFF00"/>
                </a:highlight>
              </a:rPr>
              <a:t> en </a:t>
            </a:r>
            <a:r>
              <a:rPr lang="en-US" b="1" dirty="0" err="1">
                <a:highlight>
                  <a:srgbClr val="FFFF00"/>
                </a:highlight>
              </a:rPr>
              <a:t>bescheiden</a:t>
            </a:r>
            <a:endParaRPr lang="en-US" b="1" dirty="0">
              <a:highlight>
                <a:srgbClr val="FFFF00"/>
              </a:highlight>
            </a:endParaRPr>
          </a:p>
        </p:txBody>
      </p:sp>
      <p:sp>
        <p:nvSpPr>
          <p:cNvPr id="3" name="Content Placeholder 2">
            <a:extLst>
              <a:ext uri="{FF2B5EF4-FFF2-40B4-BE49-F238E27FC236}">
                <a16:creationId xmlns:a16="http://schemas.microsoft.com/office/drawing/2014/main" id="{B6220770-D211-F5B3-6496-D9BDA7A5A34B}"/>
              </a:ext>
            </a:extLst>
          </p:cNvPr>
          <p:cNvSpPr>
            <a:spLocks noGrp="1"/>
          </p:cNvSpPr>
          <p:nvPr>
            <p:ph idx="1"/>
          </p:nvPr>
        </p:nvSpPr>
        <p:spPr>
          <a:xfrm>
            <a:off x="304799" y="1066800"/>
            <a:ext cx="10564306" cy="3017309"/>
          </a:xfrm>
        </p:spPr>
        <p:txBody>
          <a:bodyPr>
            <a:normAutofit fontScale="92500" lnSpcReduction="10000"/>
          </a:bodyPr>
          <a:lstStyle/>
          <a:p>
            <a:r>
              <a:rPr lang="nl-NL" sz="2600" b="1" dirty="0">
                <a:solidFill>
                  <a:schemeClr val="tx1"/>
                </a:solidFill>
              </a:rPr>
              <a:t>Bescheiden naar de samenleving</a:t>
            </a:r>
          </a:p>
          <a:p>
            <a:pPr marL="857250" lvl="1" indent="-457200"/>
            <a:r>
              <a:rPr lang="nl-NL" sz="2000" dirty="0"/>
              <a:t>De gemeenteraad weet wat er speelt in de samenleving (van Rotary tot voedselbank)</a:t>
            </a:r>
            <a:endParaRPr lang="nl-NL" sz="2000" dirty="0">
              <a:solidFill>
                <a:schemeClr val="tx1"/>
              </a:solidFill>
            </a:endParaRPr>
          </a:p>
          <a:p>
            <a:pPr marL="857250" lvl="1" indent="-457200"/>
            <a:r>
              <a:rPr lang="nl-NL" sz="2000" dirty="0">
                <a:solidFill>
                  <a:schemeClr val="tx1"/>
                </a:solidFill>
              </a:rPr>
              <a:t>De gemeenteraad laat ruimte voor initiatieven uit en in de samenleving</a:t>
            </a:r>
          </a:p>
          <a:p>
            <a:pPr marL="857250" lvl="1" indent="-457200"/>
            <a:endParaRPr lang="nl-NL" b="1" dirty="0">
              <a:solidFill>
                <a:schemeClr val="tx1"/>
              </a:solidFill>
            </a:endParaRPr>
          </a:p>
          <a:p>
            <a:r>
              <a:rPr lang="nl-NL" sz="2600" b="1" dirty="0">
                <a:solidFill>
                  <a:schemeClr val="tx1"/>
                </a:solidFill>
              </a:rPr>
              <a:t>(Soms) brutaler naar het college</a:t>
            </a:r>
          </a:p>
          <a:p>
            <a:endParaRPr lang="nl-NL" sz="2600" b="1" dirty="0">
              <a:solidFill>
                <a:schemeClr val="tx1"/>
              </a:solidFill>
            </a:endParaRPr>
          </a:p>
          <a:p>
            <a:r>
              <a:rPr lang="nl-NL" sz="2600" b="1" dirty="0">
                <a:solidFill>
                  <a:schemeClr val="tx1"/>
                </a:solidFill>
              </a:rPr>
              <a:t>Strategisch omgaan met deze rollen</a:t>
            </a:r>
            <a:br>
              <a:rPr lang="nl-NL" b="1" dirty="0">
                <a:solidFill>
                  <a:schemeClr val="tx1"/>
                </a:solidFill>
              </a:rPr>
            </a:br>
            <a:endParaRPr lang="nl-NL" b="1" dirty="0">
              <a:solidFill>
                <a:schemeClr val="tx1"/>
              </a:solidFill>
            </a:endParaRPr>
          </a:p>
        </p:txBody>
      </p:sp>
    </p:spTree>
    <p:extLst>
      <p:ext uri="{BB962C8B-B14F-4D97-AF65-F5344CB8AC3E}">
        <p14:creationId xmlns:p14="http://schemas.microsoft.com/office/powerpoint/2010/main" val="34346885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A1D94-26F6-EE99-245E-EA82071B9E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2AA40C-F2CB-A390-6C82-65A786636649}"/>
              </a:ext>
            </a:extLst>
          </p:cNvPr>
          <p:cNvSpPr>
            <a:spLocks noGrp="1"/>
          </p:cNvSpPr>
          <p:nvPr>
            <p:ph type="title"/>
          </p:nvPr>
        </p:nvSpPr>
        <p:spPr/>
        <p:txBody>
          <a:bodyPr>
            <a:normAutofit/>
          </a:bodyPr>
          <a:lstStyle/>
          <a:p>
            <a:r>
              <a:rPr lang="en-US" b="1" dirty="0" err="1">
                <a:highlight>
                  <a:srgbClr val="FFFF00"/>
                </a:highlight>
              </a:rPr>
              <a:t>Brutaal</a:t>
            </a:r>
            <a:r>
              <a:rPr lang="en-US" b="1" dirty="0">
                <a:highlight>
                  <a:srgbClr val="FFFF00"/>
                </a:highlight>
              </a:rPr>
              <a:t> en </a:t>
            </a:r>
            <a:r>
              <a:rPr lang="en-US" b="1" dirty="0" err="1">
                <a:highlight>
                  <a:srgbClr val="FFFF00"/>
                </a:highlight>
              </a:rPr>
              <a:t>bescheiden</a:t>
            </a:r>
            <a:endParaRPr lang="en-US" b="1" dirty="0">
              <a:highlight>
                <a:srgbClr val="FFFF00"/>
              </a:highlight>
            </a:endParaRPr>
          </a:p>
        </p:txBody>
      </p:sp>
      <p:sp>
        <p:nvSpPr>
          <p:cNvPr id="3" name="Content Placeholder 2">
            <a:extLst>
              <a:ext uri="{FF2B5EF4-FFF2-40B4-BE49-F238E27FC236}">
                <a16:creationId xmlns:a16="http://schemas.microsoft.com/office/drawing/2014/main" id="{30A2FAB7-DB68-81D2-91BF-DB87E10149FC}"/>
              </a:ext>
            </a:extLst>
          </p:cNvPr>
          <p:cNvSpPr>
            <a:spLocks noGrp="1"/>
          </p:cNvSpPr>
          <p:nvPr>
            <p:ph idx="1"/>
          </p:nvPr>
        </p:nvSpPr>
        <p:spPr>
          <a:xfrm>
            <a:off x="304799" y="1066800"/>
            <a:ext cx="10262648" cy="3778577"/>
          </a:xfrm>
        </p:spPr>
        <p:txBody>
          <a:bodyPr>
            <a:normAutofit/>
          </a:bodyPr>
          <a:lstStyle/>
          <a:p>
            <a:r>
              <a:rPr lang="nl-NL" sz="2600" b="1" dirty="0">
                <a:solidFill>
                  <a:schemeClr val="tx1"/>
                </a:solidFill>
              </a:rPr>
              <a:t>Bescheiden naar de samenleving</a:t>
            </a:r>
          </a:p>
          <a:p>
            <a:endParaRPr lang="nl-NL" sz="2800" b="1" dirty="0">
              <a:solidFill>
                <a:schemeClr val="tx1"/>
              </a:solidFill>
            </a:endParaRPr>
          </a:p>
          <a:p>
            <a:r>
              <a:rPr lang="nl-NL" sz="2400" b="1" dirty="0">
                <a:solidFill>
                  <a:schemeClr val="tx1"/>
                </a:solidFill>
              </a:rPr>
              <a:t>(Soms) brutaler naar het college</a:t>
            </a:r>
          </a:p>
          <a:p>
            <a:pPr marL="857250" lvl="1" indent="-457200"/>
            <a:r>
              <a:rPr lang="nl-NL" sz="1900" dirty="0">
                <a:solidFill>
                  <a:schemeClr val="tx1"/>
                </a:solidFill>
              </a:rPr>
              <a:t>De gemeenteraad neemt initiatief en legt het college een eigen agenda op en laat uit een zelfbewuste houding ook zaken aan het college over</a:t>
            </a:r>
            <a:br>
              <a:rPr lang="nl-NL" sz="1900" dirty="0">
                <a:solidFill>
                  <a:schemeClr val="tx1"/>
                </a:solidFill>
              </a:rPr>
            </a:br>
            <a:r>
              <a:rPr lang="nl-NL" sz="1900" dirty="0">
                <a:solidFill>
                  <a:schemeClr val="tx1"/>
                </a:solidFill>
              </a:rPr>
              <a:t>(bv </a:t>
            </a:r>
            <a:r>
              <a:rPr lang="nl-NL" sz="1900" dirty="0" err="1">
                <a:solidFill>
                  <a:schemeClr val="tx1"/>
                </a:solidFill>
              </a:rPr>
              <a:t>collegeloos</a:t>
            </a:r>
            <a:r>
              <a:rPr lang="nl-NL" sz="1900" dirty="0">
                <a:solidFill>
                  <a:schemeClr val="tx1"/>
                </a:solidFill>
              </a:rPr>
              <a:t>, </a:t>
            </a:r>
            <a:r>
              <a:rPr lang="nl-NL" sz="1900" dirty="0" err="1">
                <a:solidFill>
                  <a:schemeClr val="tx1"/>
                </a:solidFill>
              </a:rPr>
              <a:t>stukkenloos</a:t>
            </a:r>
            <a:r>
              <a:rPr lang="nl-NL" sz="1900" dirty="0">
                <a:solidFill>
                  <a:schemeClr val="tx1"/>
                </a:solidFill>
              </a:rPr>
              <a:t> en </a:t>
            </a:r>
            <a:r>
              <a:rPr lang="nl-NL" sz="1900" dirty="0" err="1">
                <a:solidFill>
                  <a:schemeClr val="tx1"/>
                </a:solidFill>
              </a:rPr>
              <a:t>agendaloos</a:t>
            </a:r>
            <a:r>
              <a:rPr lang="nl-NL" sz="1900" dirty="0">
                <a:solidFill>
                  <a:schemeClr val="tx1"/>
                </a:solidFill>
              </a:rPr>
              <a:t> vergaderen)</a:t>
            </a:r>
          </a:p>
          <a:p>
            <a:pPr marL="400050" lvl="1" indent="0">
              <a:buNone/>
            </a:pPr>
            <a:endParaRPr lang="nl-NL" sz="1800" b="1" dirty="0">
              <a:solidFill>
                <a:schemeClr val="tx1"/>
              </a:solidFill>
            </a:endParaRPr>
          </a:p>
          <a:p>
            <a:r>
              <a:rPr lang="nl-NL" sz="2400" b="1" dirty="0">
                <a:solidFill>
                  <a:schemeClr val="tx1"/>
                </a:solidFill>
              </a:rPr>
              <a:t>Strategisch omgaan met deze rollen</a:t>
            </a:r>
            <a:br>
              <a:rPr lang="nl-NL" sz="2400" b="1" dirty="0">
                <a:solidFill>
                  <a:schemeClr val="tx1"/>
                </a:solidFill>
              </a:rPr>
            </a:br>
            <a:endParaRPr lang="nl-NL" sz="2400" b="1" dirty="0">
              <a:solidFill>
                <a:schemeClr val="tx1"/>
              </a:solidFill>
            </a:endParaRPr>
          </a:p>
        </p:txBody>
      </p:sp>
    </p:spTree>
    <p:extLst>
      <p:ext uri="{BB962C8B-B14F-4D97-AF65-F5344CB8AC3E}">
        <p14:creationId xmlns:p14="http://schemas.microsoft.com/office/powerpoint/2010/main" val="2793074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highlight>
                  <a:srgbClr val="FFFF00"/>
                </a:highlight>
              </a:rPr>
              <a:t>B</a:t>
            </a:r>
            <a:r>
              <a:rPr lang="nl-NL" b="1" dirty="0" err="1">
                <a:highlight>
                  <a:srgbClr val="FFFF00"/>
                </a:highlight>
              </a:rPr>
              <a:t>ewustwording</a:t>
            </a:r>
            <a:r>
              <a:rPr lang="nl-NL" b="1" dirty="0">
                <a:highlight>
                  <a:srgbClr val="FFFF00"/>
                </a:highlight>
              </a:rPr>
              <a:t> en strategie</a:t>
            </a:r>
            <a:endParaRPr lang="en-US" b="1" dirty="0">
              <a:highlight>
                <a:srgbClr val="FFFF00"/>
              </a:highlight>
            </a:endParaRPr>
          </a:p>
        </p:txBody>
      </p:sp>
      <p:sp>
        <p:nvSpPr>
          <p:cNvPr id="3" name="Content Placeholder 2"/>
          <p:cNvSpPr>
            <a:spLocks noGrp="1"/>
          </p:cNvSpPr>
          <p:nvPr>
            <p:ph idx="1"/>
          </p:nvPr>
        </p:nvSpPr>
        <p:spPr/>
        <p:txBody>
          <a:bodyPr/>
          <a:lstStyle/>
          <a:p>
            <a:pPr marL="0" indent="0">
              <a:buNone/>
            </a:pPr>
            <a:r>
              <a:rPr lang="nl-NL" dirty="0">
                <a:solidFill>
                  <a:schemeClr val="tx1"/>
                </a:solidFill>
              </a:rPr>
              <a:t>Breng in kaart hoe bescheiden of brutaal de gemeenteraad zich opstelt</a:t>
            </a:r>
            <a:endParaRPr lang="en-US" dirty="0">
              <a:solidFill>
                <a:schemeClr val="tx1"/>
              </a:solidFill>
            </a:endParaRPr>
          </a:p>
        </p:txBody>
      </p:sp>
      <p:graphicFrame>
        <p:nvGraphicFramePr>
          <p:cNvPr id="5" name="Table 4">
            <a:extLst>
              <a:ext uri="{FF2B5EF4-FFF2-40B4-BE49-F238E27FC236}">
                <a16:creationId xmlns:a16="http://schemas.microsoft.com/office/drawing/2014/main" id="{053C991E-AD95-5945-5D78-E6919890746B}"/>
              </a:ext>
            </a:extLst>
          </p:cNvPr>
          <p:cNvGraphicFramePr>
            <a:graphicFrameLocks noGrp="1"/>
          </p:cNvGraphicFramePr>
          <p:nvPr>
            <p:extLst>
              <p:ext uri="{D42A27DB-BD31-4B8C-83A1-F6EECF244321}">
                <p14:modId xmlns:p14="http://schemas.microsoft.com/office/powerpoint/2010/main" val="3750268016"/>
              </p:ext>
            </p:extLst>
          </p:nvPr>
        </p:nvGraphicFramePr>
        <p:xfrm>
          <a:off x="1112363" y="1850065"/>
          <a:ext cx="8726298" cy="4158767"/>
        </p:xfrm>
        <a:graphic>
          <a:graphicData uri="http://schemas.openxmlformats.org/drawingml/2006/table">
            <a:tbl>
              <a:tblPr firstRow="1" firstCol="1" bandRow="1">
                <a:tableStyleId>{5C22544A-7EE6-4342-B048-85BDC9FD1C3A}</a:tableStyleId>
              </a:tblPr>
              <a:tblGrid>
                <a:gridCol w="1743959">
                  <a:extLst>
                    <a:ext uri="{9D8B030D-6E8A-4147-A177-3AD203B41FA5}">
                      <a16:colId xmlns:a16="http://schemas.microsoft.com/office/drawing/2014/main" val="20000"/>
                    </a:ext>
                  </a:extLst>
                </a:gridCol>
                <a:gridCol w="3202634">
                  <a:extLst>
                    <a:ext uri="{9D8B030D-6E8A-4147-A177-3AD203B41FA5}">
                      <a16:colId xmlns:a16="http://schemas.microsoft.com/office/drawing/2014/main" val="20001"/>
                    </a:ext>
                  </a:extLst>
                </a:gridCol>
                <a:gridCol w="3779705">
                  <a:extLst>
                    <a:ext uri="{9D8B030D-6E8A-4147-A177-3AD203B41FA5}">
                      <a16:colId xmlns:a16="http://schemas.microsoft.com/office/drawing/2014/main" val="20002"/>
                    </a:ext>
                  </a:extLst>
                </a:gridCol>
              </a:tblGrid>
              <a:tr h="302590">
                <a:tc>
                  <a:txBody>
                    <a:bodyPr/>
                    <a:lstStyle/>
                    <a:p>
                      <a:pPr>
                        <a:lnSpc>
                          <a:spcPct val="150000"/>
                        </a:lnSpc>
                        <a:spcAft>
                          <a:spcPts val="0"/>
                        </a:spcAft>
                      </a:pPr>
                      <a:r>
                        <a:rPr lang="nl-NL" sz="1600" dirty="0">
                          <a:solidFill>
                            <a:schemeClr val="tx1"/>
                          </a:solidFill>
                          <a:effectLst/>
                          <a:latin typeface="ScalaSans"/>
                        </a:rPr>
                        <a:t> </a:t>
                      </a:r>
                      <a:endParaRPr lang="en-US" sz="1600" dirty="0">
                        <a:solidFill>
                          <a:schemeClr val="tx1"/>
                        </a:solidFill>
                        <a:effectLst/>
                        <a:latin typeface="ScalaSans"/>
                        <a:ea typeface="Calibri" panose="020F0502020204030204" pitchFamily="34" charset="0"/>
                        <a:cs typeface="Times New Roman" panose="02020603050405020304" pitchFamily="18" charset="0"/>
                      </a:endParaRPr>
                    </a:p>
                  </a:txBody>
                  <a:tcPr marL="68580" marR="68580" marT="36195" marB="36195"/>
                </a:tc>
                <a:tc>
                  <a:txBody>
                    <a:bodyPr/>
                    <a:lstStyle/>
                    <a:p>
                      <a:pPr>
                        <a:lnSpc>
                          <a:spcPct val="150000"/>
                        </a:lnSpc>
                        <a:spcAft>
                          <a:spcPts val="0"/>
                        </a:spcAft>
                      </a:pPr>
                      <a:r>
                        <a:rPr lang="nl-NL" sz="1600" dirty="0">
                          <a:solidFill>
                            <a:schemeClr val="tx1"/>
                          </a:solidFill>
                          <a:effectLst/>
                          <a:latin typeface="ScalaSans"/>
                        </a:rPr>
                        <a:t>Richting samenleving</a:t>
                      </a:r>
                      <a:endParaRPr lang="en-US" sz="1600" dirty="0">
                        <a:solidFill>
                          <a:schemeClr val="tx1"/>
                        </a:solidFill>
                        <a:effectLst/>
                        <a:latin typeface="ScalaSans"/>
                        <a:ea typeface="Calibri" panose="020F0502020204030204" pitchFamily="34" charset="0"/>
                        <a:cs typeface="Times New Roman" panose="02020603050405020304" pitchFamily="18" charset="0"/>
                      </a:endParaRPr>
                    </a:p>
                  </a:txBody>
                  <a:tcPr marL="68580" marR="68580" marT="36195" marB="36195"/>
                </a:tc>
                <a:tc>
                  <a:txBody>
                    <a:bodyPr/>
                    <a:lstStyle/>
                    <a:p>
                      <a:pPr>
                        <a:lnSpc>
                          <a:spcPct val="150000"/>
                        </a:lnSpc>
                        <a:spcAft>
                          <a:spcPts val="0"/>
                        </a:spcAft>
                      </a:pPr>
                      <a:r>
                        <a:rPr lang="nl-NL" sz="1600" dirty="0">
                          <a:solidFill>
                            <a:schemeClr val="tx1"/>
                          </a:solidFill>
                          <a:effectLst/>
                          <a:latin typeface="ScalaSans"/>
                        </a:rPr>
                        <a:t>Richting college</a:t>
                      </a:r>
                      <a:endParaRPr lang="en-US" sz="1600" dirty="0">
                        <a:solidFill>
                          <a:schemeClr val="tx1"/>
                        </a:solidFill>
                        <a:effectLst/>
                        <a:latin typeface="ScalaSans"/>
                        <a:ea typeface="Calibri" panose="020F0502020204030204" pitchFamily="34" charset="0"/>
                        <a:cs typeface="Times New Roman" panose="02020603050405020304" pitchFamily="18" charset="0"/>
                      </a:endParaRPr>
                    </a:p>
                  </a:txBody>
                  <a:tcPr marL="68580" marR="68580" marT="36195" marB="36195"/>
                </a:tc>
                <a:extLst>
                  <a:ext uri="{0D108BD9-81ED-4DB2-BD59-A6C34878D82A}">
                    <a16:rowId xmlns:a16="http://schemas.microsoft.com/office/drawing/2014/main" val="10000"/>
                  </a:ext>
                </a:extLst>
              </a:tr>
              <a:tr h="1549529">
                <a:tc>
                  <a:txBody>
                    <a:bodyPr/>
                    <a:lstStyle/>
                    <a:p>
                      <a:pPr>
                        <a:lnSpc>
                          <a:spcPct val="150000"/>
                        </a:lnSpc>
                        <a:spcAft>
                          <a:spcPts val="0"/>
                        </a:spcAft>
                      </a:pPr>
                      <a:r>
                        <a:rPr lang="nl-NL" sz="1600" dirty="0">
                          <a:solidFill>
                            <a:schemeClr val="tx1"/>
                          </a:solidFill>
                          <a:effectLst/>
                          <a:latin typeface="ScalaSans"/>
                        </a:rPr>
                        <a:t>Brutaal (zelf initiatief nemen)</a:t>
                      </a:r>
                      <a:endParaRPr lang="en-US" sz="1600" dirty="0">
                        <a:solidFill>
                          <a:schemeClr val="tx1"/>
                        </a:solidFill>
                        <a:effectLst/>
                        <a:latin typeface="ScalaSans"/>
                        <a:ea typeface="Calibri" panose="020F0502020204030204" pitchFamily="34" charset="0"/>
                        <a:cs typeface="Times New Roman" panose="02020603050405020304" pitchFamily="18" charset="0"/>
                      </a:endParaRPr>
                    </a:p>
                  </a:txBody>
                  <a:tcPr marL="68580" marR="68580" marT="36195" marB="36195"/>
                </a:tc>
                <a:tc>
                  <a:txBody>
                    <a:bodyPr/>
                    <a:lstStyle/>
                    <a:p>
                      <a:pPr>
                        <a:lnSpc>
                          <a:spcPct val="150000"/>
                        </a:lnSpc>
                        <a:spcAft>
                          <a:spcPts val="0"/>
                        </a:spcAft>
                      </a:pPr>
                      <a:endParaRPr lang="en-US" sz="1400" dirty="0">
                        <a:solidFill>
                          <a:schemeClr val="tx1"/>
                        </a:solidFill>
                        <a:effectLst/>
                        <a:latin typeface="ScalaSans"/>
                        <a:ea typeface="Calibri" panose="020F0502020204030204" pitchFamily="34" charset="0"/>
                        <a:cs typeface="Times New Roman" panose="02020603050405020304" pitchFamily="18" charset="0"/>
                      </a:endParaRPr>
                    </a:p>
                    <a:p>
                      <a:pPr>
                        <a:lnSpc>
                          <a:spcPct val="150000"/>
                        </a:lnSpc>
                        <a:spcAft>
                          <a:spcPts val="0"/>
                        </a:spcAft>
                      </a:pPr>
                      <a:endParaRPr lang="en-US" sz="1400" dirty="0">
                        <a:solidFill>
                          <a:schemeClr val="tx1"/>
                        </a:solidFill>
                        <a:effectLst/>
                        <a:latin typeface="ScalaSans"/>
                        <a:ea typeface="Calibri" panose="020F0502020204030204" pitchFamily="34" charset="0"/>
                        <a:cs typeface="Times New Roman" panose="02020603050405020304" pitchFamily="18" charset="0"/>
                      </a:endParaRPr>
                    </a:p>
                    <a:p>
                      <a:pPr>
                        <a:lnSpc>
                          <a:spcPct val="150000"/>
                        </a:lnSpc>
                        <a:spcAft>
                          <a:spcPts val="0"/>
                        </a:spcAft>
                      </a:pPr>
                      <a:endParaRPr lang="en-US" sz="1400" dirty="0">
                        <a:solidFill>
                          <a:schemeClr val="tx1"/>
                        </a:solidFill>
                        <a:effectLst/>
                        <a:latin typeface="ScalaSans"/>
                        <a:ea typeface="Calibri" panose="020F0502020204030204" pitchFamily="34" charset="0"/>
                        <a:cs typeface="Times New Roman" panose="02020603050405020304" pitchFamily="18" charset="0"/>
                      </a:endParaRPr>
                    </a:p>
                    <a:p>
                      <a:pPr>
                        <a:lnSpc>
                          <a:spcPct val="150000"/>
                        </a:lnSpc>
                        <a:spcAft>
                          <a:spcPts val="0"/>
                        </a:spcAft>
                      </a:pPr>
                      <a:endParaRPr lang="en-US" sz="1400" dirty="0">
                        <a:solidFill>
                          <a:schemeClr val="tx1"/>
                        </a:solidFill>
                        <a:effectLst/>
                        <a:latin typeface="ScalaSans"/>
                        <a:ea typeface="Calibri" panose="020F0502020204030204" pitchFamily="34" charset="0"/>
                        <a:cs typeface="Times New Roman" panose="02020603050405020304" pitchFamily="18" charset="0"/>
                      </a:endParaRPr>
                    </a:p>
                    <a:p>
                      <a:pPr>
                        <a:lnSpc>
                          <a:spcPct val="150000"/>
                        </a:lnSpc>
                        <a:spcAft>
                          <a:spcPts val="0"/>
                        </a:spcAft>
                      </a:pPr>
                      <a:endParaRPr lang="en-US" sz="1400" dirty="0">
                        <a:solidFill>
                          <a:schemeClr val="tx1"/>
                        </a:solidFill>
                        <a:effectLst/>
                        <a:latin typeface="ScalaSans"/>
                        <a:ea typeface="Calibri" panose="020F0502020204030204" pitchFamily="34" charset="0"/>
                        <a:cs typeface="Times New Roman" panose="02020603050405020304" pitchFamily="18" charset="0"/>
                      </a:endParaRPr>
                    </a:p>
                    <a:p>
                      <a:pPr>
                        <a:lnSpc>
                          <a:spcPct val="150000"/>
                        </a:lnSpc>
                        <a:spcAft>
                          <a:spcPts val="0"/>
                        </a:spcAft>
                      </a:pPr>
                      <a:endParaRPr lang="en-US" sz="1400" dirty="0">
                        <a:solidFill>
                          <a:schemeClr val="tx1"/>
                        </a:solidFill>
                        <a:effectLst/>
                        <a:latin typeface="ScalaSans"/>
                        <a:ea typeface="Calibri" panose="020F0502020204030204" pitchFamily="34" charset="0"/>
                        <a:cs typeface="Times New Roman" panose="02020603050405020304" pitchFamily="18" charset="0"/>
                      </a:endParaRPr>
                    </a:p>
                  </a:txBody>
                  <a:tcPr marL="68580" marR="68580" marT="36195" marB="36195"/>
                </a:tc>
                <a:tc>
                  <a:txBody>
                    <a:bodyPr/>
                    <a:lstStyle/>
                    <a:p>
                      <a:pPr>
                        <a:lnSpc>
                          <a:spcPct val="150000"/>
                        </a:lnSpc>
                        <a:spcAft>
                          <a:spcPts val="0"/>
                        </a:spcAft>
                      </a:pPr>
                      <a:endParaRPr lang="en-US" sz="1400" dirty="0">
                        <a:solidFill>
                          <a:schemeClr val="tx1"/>
                        </a:solidFill>
                        <a:effectLst/>
                        <a:latin typeface="ScalaSans"/>
                        <a:ea typeface="Calibri" panose="020F0502020204030204" pitchFamily="34" charset="0"/>
                        <a:cs typeface="Times New Roman" panose="02020603050405020304" pitchFamily="18" charset="0"/>
                      </a:endParaRPr>
                    </a:p>
                  </a:txBody>
                  <a:tcPr marL="68580" marR="68580" marT="36195" marB="36195"/>
                </a:tc>
                <a:extLst>
                  <a:ext uri="{0D108BD9-81ED-4DB2-BD59-A6C34878D82A}">
                    <a16:rowId xmlns:a16="http://schemas.microsoft.com/office/drawing/2014/main" val="10001"/>
                  </a:ext>
                </a:extLst>
              </a:tr>
              <a:tr h="1798916">
                <a:tc>
                  <a:txBody>
                    <a:bodyPr/>
                    <a:lstStyle/>
                    <a:p>
                      <a:pPr>
                        <a:lnSpc>
                          <a:spcPct val="150000"/>
                        </a:lnSpc>
                        <a:spcAft>
                          <a:spcPts val="0"/>
                        </a:spcAft>
                      </a:pPr>
                      <a:r>
                        <a:rPr lang="nl-NL" sz="1600" dirty="0">
                          <a:solidFill>
                            <a:schemeClr val="tx1"/>
                          </a:solidFill>
                          <a:effectLst/>
                          <a:latin typeface="ScalaSans"/>
                        </a:rPr>
                        <a:t>Bescheiden (ruimte laten voor anderen)</a:t>
                      </a:r>
                      <a:endParaRPr lang="en-US" sz="1600" dirty="0">
                        <a:solidFill>
                          <a:schemeClr val="tx1"/>
                        </a:solidFill>
                        <a:effectLst/>
                        <a:latin typeface="ScalaSans"/>
                        <a:ea typeface="Calibri" panose="020F0502020204030204" pitchFamily="34" charset="0"/>
                        <a:cs typeface="Times New Roman" panose="02020603050405020304" pitchFamily="18" charset="0"/>
                      </a:endParaRPr>
                    </a:p>
                  </a:txBody>
                  <a:tcPr marL="68580" marR="68580" marT="36195" marB="36195"/>
                </a:tc>
                <a:tc>
                  <a:txBody>
                    <a:bodyPr/>
                    <a:lstStyle/>
                    <a:p>
                      <a:pPr>
                        <a:lnSpc>
                          <a:spcPct val="150000"/>
                        </a:lnSpc>
                        <a:spcAft>
                          <a:spcPts val="0"/>
                        </a:spcAft>
                      </a:pPr>
                      <a:endParaRPr lang="en-US" sz="1400" dirty="0">
                        <a:solidFill>
                          <a:schemeClr val="tx1"/>
                        </a:solidFill>
                        <a:effectLst/>
                        <a:latin typeface="ScalaSans"/>
                        <a:ea typeface="Calibri" panose="020F0502020204030204" pitchFamily="34" charset="0"/>
                        <a:cs typeface="Times New Roman" panose="02020603050405020304" pitchFamily="18" charset="0"/>
                      </a:endParaRPr>
                    </a:p>
                  </a:txBody>
                  <a:tcPr marL="68580" marR="68580" marT="36195" marB="36195"/>
                </a:tc>
                <a:tc>
                  <a:txBody>
                    <a:bodyPr/>
                    <a:lstStyle/>
                    <a:p>
                      <a:pPr>
                        <a:lnSpc>
                          <a:spcPct val="150000"/>
                        </a:lnSpc>
                        <a:spcAft>
                          <a:spcPts val="0"/>
                        </a:spcAft>
                      </a:pPr>
                      <a:endParaRPr lang="en-US" sz="1400" dirty="0">
                        <a:solidFill>
                          <a:schemeClr val="tx1"/>
                        </a:solidFill>
                        <a:effectLst/>
                        <a:latin typeface="ScalaSans"/>
                        <a:ea typeface="Calibri" panose="020F0502020204030204" pitchFamily="34" charset="0"/>
                        <a:cs typeface="Times New Roman" panose="02020603050405020304" pitchFamily="18" charset="0"/>
                      </a:endParaRPr>
                    </a:p>
                  </a:txBody>
                  <a:tcPr marL="68580" marR="68580" marT="36195" marB="36195"/>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9261676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3DE15"/>
        </a:solidFill>
        <a:effectLst/>
      </p:bgPr>
    </p:bg>
    <p:spTree>
      <p:nvGrpSpPr>
        <p:cNvPr id="1" name=""/>
        <p:cNvGrpSpPr/>
        <p:nvPr/>
      </p:nvGrpSpPr>
      <p:grpSpPr>
        <a:xfrm>
          <a:off x="0" y="0"/>
          <a:ext cx="0" cy="0"/>
          <a:chOff x="0" y="0"/>
          <a:chExt cx="0" cy="0"/>
        </a:xfrm>
      </p:grpSpPr>
      <p:grpSp>
        <p:nvGrpSpPr>
          <p:cNvPr id="2" name="Group 2"/>
          <p:cNvGrpSpPr/>
          <p:nvPr/>
        </p:nvGrpSpPr>
        <p:grpSpPr>
          <a:xfrm>
            <a:off x="8728710" y="-68580"/>
            <a:ext cx="3463290" cy="6926580"/>
            <a:chOff x="0" y="0"/>
            <a:chExt cx="406400" cy="812800"/>
          </a:xfrm>
        </p:grpSpPr>
        <p:sp>
          <p:nvSpPr>
            <p:cNvPr id="3" name="Freeform 3"/>
            <p:cNvSpPr/>
            <p:nvPr/>
          </p:nvSpPr>
          <p:spPr>
            <a:xfrm>
              <a:off x="0" y="0"/>
              <a:ext cx="406400" cy="812800"/>
            </a:xfrm>
            <a:custGeom>
              <a:avLst/>
              <a:gdLst/>
              <a:ahLst/>
              <a:cxnLst/>
              <a:rect l="l" t="t" r="r" b="b"/>
              <a:pathLst>
                <a:path w="406400" h="812800">
                  <a:moveTo>
                    <a:pt x="0" y="406400"/>
                  </a:moveTo>
                  <a:lnTo>
                    <a:pt x="406400" y="0"/>
                  </a:lnTo>
                  <a:lnTo>
                    <a:pt x="406400" y="203200"/>
                  </a:lnTo>
                  <a:lnTo>
                    <a:pt x="406400" y="203200"/>
                  </a:lnTo>
                  <a:lnTo>
                    <a:pt x="406400" y="609600"/>
                  </a:lnTo>
                  <a:lnTo>
                    <a:pt x="406400" y="609600"/>
                  </a:lnTo>
                  <a:lnTo>
                    <a:pt x="406400" y="812800"/>
                  </a:lnTo>
                  <a:lnTo>
                    <a:pt x="0" y="406400"/>
                  </a:lnTo>
                  <a:close/>
                </a:path>
              </a:pathLst>
            </a:custGeom>
            <a:blipFill>
              <a:blip r:embed="rId2"/>
              <a:stretch>
                <a:fillRect l="-83333" r="-83333"/>
              </a:stretch>
            </a:blipFill>
          </p:spPr>
          <p:txBody>
            <a:bodyPr/>
            <a:lstStyle/>
            <a:p>
              <a:pPr defTabSz="609630"/>
              <a:endParaRPr lang="nl-NL" sz="1200">
                <a:solidFill>
                  <a:prstClr val="black"/>
                </a:solidFill>
                <a:latin typeface="Calibri"/>
              </a:endParaRPr>
            </a:p>
          </p:txBody>
        </p:sp>
      </p:grpSp>
      <p:sp>
        <p:nvSpPr>
          <p:cNvPr id="4" name="TextBox 4"/>
          <p:cNvSpPr txBox="1"/>
          <p:nvPr/>
        </p:nvSpPr>
        <p:spPr>
          <a:xfrm>
            <a:off x="457200" y="2565401"/>
            <a:ext cx="9087972" cy="972317"/>
          </a:xfrm>
          <a:prstGeom prst="rect">
            <a:avLst/>
          </a:prstGeom>
        </p:spPr>
        <p:txBody>
          <a:bodyPr lIns="0" tIns="0" rIns="0" bIns="0" rtlCol="0" anchor="t">
            <a:spAutoFit/>
          </a:bodyPr>
          <a:lstStyle/>
          <a:p>
            <a:pPr algn="ctr" defTabSz="609630">
              <a:lnSpc>
                <a:spcPts val="9278"/>
              </a:lnSpc>
            </a:pPr>
            <a:r>
              <a:rPr lang="en-US" sz="2667" b="1" dirty="0" err="1">
                <a:solidFill>
                  <a:srgbClr val="000000"/>
                </a:solidFill>
                <a:latin typeface="Open Sans Condensed Bold"/>
                <a:ea typeface="Open Sans Condensed Bold"/>
                <a:cs typeface="Open Sans Condensed Bold"/>
                <a:sym typeface="Open Sans Condensed Bold"/>
              </a:rPr>
              <a:t>Effectieve</a:t>
            </a:r>
            <a:r>
              <a:rPr lang="en-US" sz="2667" b="1" dirty="0">
                <a:solidFill>
                  <a:srgbClr val="000000"/>
                </a:solidFill>
                <a:latin typeface="Open Sans Condensed Bold"/>
                <a:ea typeface="Open Sans Condensed Bold"/>
                <a:cs typeface="Open Sans Condensed Bold"/>
                <a:sym typeface="Open Sans Condensed Bold"/>
              </a:rPr>
              <a:t> </a:t>
            </a:r>
            <a:r>
              <a:rPr lang="en-US" sz="2667" b="1" dirty="0" err="1">
                <a:solidFill>
                  <a:srgbClr val="000000"/>
                </a:solidFill>
                <a:latin typeface="Open Sans Condensed Bold"/>
                <a:ea typeface="Open Sans Condensed Bold"/>
                <a:cs typeface="Open Sans Condensed Bold"/>
                <a:sym typeface="Open Sans Condensed Bold"/>
              </a:rPr>
              <a:t>tegenmacht</a:t>
            </a:r>
            <a:r>
              <a:rPr lang="en-US" sz="2667" b="1" dirty="0">
                <a:solidFill>
                  <a:srgbClr val="000000"/>
                </a:solidFill>
                <a:latin typeface="Open Sans Condensed Bold"/>
                <a:ea typeface="Open Sans Condensed Bold"/>
                <a:cs typeface="Open Sans Condensed Bold"/>
                <a:sym typeface="Open Sans Condensed Bold"/>
              </a:rPr>
              <a: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b="1" dirty="0">
                <a:highlight>
                  <a:srgbClr val="FFFF00"/>
                </a:highlight>
              </a:rPr>
              <a:t>Bewustwording en strategie</a:t>
            </a:r>
            <a:endParaRPr lang="en-US" b="1" dirty="0">
              <a:highlight>
                <a:srgbClr val="FFFF00"/>
              </a:highlight>
            </a:endParaRPr>
          </a:p>
        </p:txBody>
      </p:sp>
      <p:sp>
        <p:nvSpPr>
          <p:cNvPr id="3" name="Content Placeholder 2"/>
          <p:cNvSpPr>
            <a:spLocks noGrp="1"/>
          </p:cNvSpPr>
          <p:nvPr>
            <p:ph idx="1"/>
          </p:nvPr>
        </p:nvSpPr>
        <p:spPr/>
        <p:txBody>
          <a:bodyPr/>
          <a:lstStyle/>
          <a:p>
            <a:pPr marL="0" indent="0">
              <a:buNone/>
            </a:pPr>
            <a:r>
              <a:rPr lang="nl-NL" dirty="0">
                <a:solidFill>
                  <a:schemeClr val="tx1"/>
                </a:solidFill>
              </a:rPr>
              <a:t>Breng in kaart hoe bescheiden of brutaal de gemeenteraad zich opstelt</a:t>
            </a:r>
            <a:endParaRPr lang="en-US" dirty="0">
              <a:solidFill>
                <a:schemeClr val="tx1"/>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1692265913"/>
              </p:ext>
            </p:extLst>
          </p:nvPr>
        </p:nvGraphicFramePr>
        <p:xfrm>
          <a:off x="1112363" y="1850065"/>
          <a:ext cx="8726298" cy="4319398"/>
        </p:xfrm>
        <a:graphic>
          <a:graphicData uri="http://schemas.openxmlformats.org/drawingml/2006/table">
            <a:tbl>
              <a:tblPr firstRow="1" firstCol="1" bandRow="1">
                <a:tableStyleId>{5C22544A-7EE6-4342-B048-85BDC9FD1C3A}</a:tableStyleId>
              </a:tblPr>
              <a:tblGrid>
                <a:gridCol w="1743959">
                  <a:extLst>
                    <a:ext uri="{9D8B030D-6E8A-4147-A177-3AD203B41FA5}">
                      <a16:colId xmlns:a16="http://schemas.microsoft.com/office/drawing/2014/main" val="20000"/>
                    </a:ext>
                  </a:extLst>
                </a:gridCol>
                <a:gridCol w="3202634">
                  <a:extLst>
                    <a:ext uri="{9D8B030D-6E8A-4147-A177-3AD203B41FA5}">
                      <a16:colId xmlns:a16="http://schemas.microsoft.com/office/drawing/2014/main" val="20001"/>
                    </a:ext>
                  </a:extLst>
                </a:gridCol>
                <a:gridCol w="3779705">
                  <a:extLst>
                    <a:ext uri="{9D8B030D-6E8A-4147-A177-3AD203B41FA5}">
                      <a16:colId xmlns:a16="http://schemas.microsoft.com/office/drawing/2014/main" val="20002"/>
                    </a:ext>
                  </a:extLst>
                </a:gridCol>
              </a:tblGrid>
              <a:tr h="302590">
                <a:tc>
                  <a:txBody>
                    <a:bodyPr/>
                    <a:lstStyle/>
                    <a:p>
                      <a:pPr>
                        <a:lnSpc>
                          <a:spcPct val="150000"/>
                        </a:lnSpc>
                        <a:spcAft>
                          <a:spcPts val="0"/>
                        </a:spcAft>
                      </a:pPr>
                      <a:r>
                        <a:rPr lang="nl-NL" sz="1600" dirty="0">
                          <a:solidFill>
                            <a:schemeClr val="tx1"/>
                          </a:solidFill>
                          <a:effectLst/>
                          <a:latin typeface="ScalaSans"/>
                        </a:rPr>
                        <a:t> </a:t>
                      </a:r>
                      <a:endParaRPr lang="en-US" sz="1600" dirty="0">
                        <a:solidFill>
                          <a:schemeClr val="tx1"/>
                        </a:solidFill>
                        <a:effectLst/>
                        <a:latin typeface="ScalaSans"/>
                        <a:ea typeface="Calibri" panose="020F0502020204030204" pitchFamily="34" charset="0"/>
                        <a:cs typeface="Times New Roman" panose="02020603050405020304" pitchFamily="18" charset="0"/>
                      </a:endParaRPr>
                    </a:p>
                  </a:txBody>
                  <a:tcPr marL="68580" marR="68580" marT="36195" marB="36195"/>
                </a:tc>
                <a:tc>
                  <a:txBody>
                    <a:bodyPr/>
                    <a:lstStyle/>
                    <a:p>
                      <a:pPr>
                        <a:lnSpc>
                          <a:spcPct val="150000"/>
                        </a:lnSpc>
                        <a:spcAft>
                          <a:spcPts val="0"/>
                        </a:spcAft>
                      </a:pPr>
                      <a:r>
                        <a:rPr lang="nl-NL" sz="1600" dirty="0">
                          <a:solidFill>
                            <a:schemeClr val="tx1"/>
                          </a:solidFill>
                          <a:effectLst/>
                          <a:latin typeface="ScalaSans"/>
                        </a:rPr>
                        <a:t>Richting samenleving</a:t>
                      </a:r>
                      <a:endParaRPr lang="en-US" sz="1600" dirty="0">
                        <a:solidFill>
                          <a:schemeClr val="tx1"/>
                        </a:solidFill>
                        <a:effectLst/>
                        <a:latin typeface="ScalaSans"/>
                        <a:ea typeface="Calibri" panose="020F0502020204030204" pitchFamily="34" charset="0"/>
                        <a:cs typeface="Times New Roman" panose="02020603050405020304" pitchFamily="18" charset="0"/>
                      </a:endParaRPr>
                    </a:p>
                  </a:txBody>
                  <a:tcPr marL="68580" marR="68580" marT="36195" marB="36195"/>
                </a:tc>
                <a:tc>
                  <a:txBody>
                    <a:bodyPr/>
                    <a:lstStyle/>
                    <a:p>
                      <a:pPr>
                        <a:lnSpc>
                          <a:spcPct val="150000"/>
                        </a:lnSpc>
                        <a:spcAft>
                          <a:spcPts val="0"/>
                        </a:spcAft>
                      </a:pPr>
                      <a:r>
                        <a:rPr lang="nl-NL" sz="1600" dirty="0">
                          <a:solidFill>
                            <a:schemeClr val="tx1"/>
                          </a:solidFill>
                          <a:effectLst/>
                          <a:latin typeface="ScalaSans"/>
                        </a:rPr>
                        <a:t>Richting college</a:t>
                      </a:r>
                      <a:endParaRPr lang="en-US" sz="1600" dirty="0">
                        <a:solidFill>
                          <a:schemeClr val="tx1"/>
                        </a:solidFill>
                        <a:effectLst/>
                        <a:latin typeface="ScalaSans"/>
                        <a:ea typeface="Calibri" panose="020F0502020204030204" pitchFamily="34" charset="0"/>
                        <a:cs typeface="Times New Roman" panose="02020603050405020304" pitchFamily="18" charset="0"/>
                      </a:endParaRPr>
                    </a:p>
                  </a:txBody>
                  <a:tcPr marL="68580" marR="68580" marT="36195" marB="36195"/>
                </a:tc>
                <a:extLst>
                  <a:ext uri="{0D108BD9-81ED-4DB2-BD59-A6C34878D82A}">
                    <a16:rowId xmlns:a16="http://schemas.microsoft.com/office/drawing/2014/main" val="10000"/>
                  </a:ext>
                </a:extLst>
              </a:tr>
              <a:tr h="1549529">
                <a:tc>
                  <a:txBody>
                    <a:bodyPr/>
                    <a:lstStyle/>
                    <a:p>
                      <a:pPr>
                        <a:lnSpc>
                          <a:spcPct val="150000"/>
                        </a:lnSpc>
                        <a:spcAft>
                          <a:spcPts val="0"/>
                        </a:spcAft>
                      </a:pPr>
                      <a:r>
                        <a:rPr lang="nl-NL" sz="1600" dirty="0">
                          <a:solidFill>
                            <a:schemeClr val="tx1"/>
                          </a:solidFill>
                          <a:effectLst/>
                          <a:latin typeface="ScalaSans"/>
                        </a:rPr>
                        <a:t>Brutaal (zelf initiatief nemen)</a:t>
                      </a:r>
                      <a:endParaRPr lang="en-US" sz="1600" dirty="0">
                        <a:solidFill>
                          <a:schemeClr val="tx1"/>
                        </a:solidFill>
                        <a:effectLst/>
                        <a:latin typeface="ScalaSans"/>
                        <a:ea typeface="Calibri" panose="020F0502020204030204" pitchFamily="34" charset="0"/>
                        <a:cs typeface="Times New Roman" panose="02020603050405020304" pitchFamily="18" charset="0"/>
                      </a:endParaRPr>
                    </a:p>
                  </a:txBody>
                  <a:tcPr marL="68580" marR="68580" marT="36195" marB="36195"/>
                </a:tc>
                <a:tc>
                  <a:txBody>
                    <a:bodyPr/>
                    <a:lstStyle/>
                    <a:p>
                      <a:pPr>
                        <a:lnSpc>
                          <a:spcPct val="150000"/>
                        </a:lnSpc>
                        <a:spcAft>
                          <a:spcPts val="0"/>
                        </a:spcAft>
                      </a:pPr>
                      <a:r>
                        <a:rPr lang="nl-NL" sz="1400" dirty="0">
                          <a:solidFill>
                            <a:schemeClr val="tx1"/>
                          </a:solidFill>
                          <a:effectLst/>
                          <a:latin typeface="ScalaSans"/>
                        </a:rPr>
                        <a:t>Werkt de gemeenteraad zelfstandig ten opzichte van de samenleving? Is hij in staat het democratisch mandaat te vertalen in een duidelijke agenda? En hoe verhoudt die agenda zich ten opzichte van aanwezige wensen in die samenleving?</a:t>
                      </a:r>
                      <a:endParaRPr lang="en-US" sz="1400" dirty="0">
                        <a:solidFill>
                          <a:schemeClr val="tx1"/>
                        </a:solidFill>
                        <a:effectLst/>
                        <a:latin typeface="ScalaSans"/>
                        <a:ea typeface="Calibri" panose="020F0502020204030204" pitchFamily="34" charset="0"/>
                        <a:cs typeface="Times New Roman" panose="02020603050405020304" pitchFamily="18" charset="0"/>
                      </a:endParaRPr>
                    </a:p>
                  </a:txBody>
                  <a:tcPr marL="68580" marR="68580" marT="36195" marB="36195"/>
                </a:tc>
                <a:tc>
                  <a:txBody>
                    <a:bodyPr/>
                    <a:lstStyle/>
                    <a:p>
                      <a:pPr>
                        <a:lnSpc>
                          <a:spcPct val="150000"/>
                        </a:lnSpc>
                        <a:spcAft>
                          <a:spcPts val="0"/>
                        </a:spcAft>
                      </a:pPr>
                      <a:r>
                        <a:rPr lang="nl-NL" sz="1400" dirty="0">
                          <a:solidFill>
                            <a:schemeClr val="tx1"/>
                          </a:solidFill>
                          <a:effectLst/>
                          <a:latin typeface="ScalaSans"/>
                        </a:rPr>
                        <a:t>Neemt de gemeenteraad initiatief richting college? Hoe uit zich dat?</a:t>
                      </a:r>
                      <a:endParaRPr lang="en-US" sz="1400" dirty="0">
                        <a:solidFill>
                          <a:schemeClr val="tx1"/>
                        </a:solidFill>
                        <a:effectLst/>
                        <a:latin typeface="ScalaSans"/>
                      </a:endParaRPr>
                    </a:p>
                    <a:p>
                      <a:pPr>
                        <a:lnSpc>
                          <a:spcPct val="150000"/>
                        </a:lnSpc>
                        <a:spcAft>
                          <a:spcPts val="0"/>
                        </a:spcAft>
                      </a:pPr>
                      <a:r>
                        <a:rPr lang="nl-NL" sz="1400" dirty="0">
                          <a:solidFill>
                            <a:schemeClr val="tx1"/>
                          </a:solidFill>
                          <a:effectLst/>
                          <a:latin typeface="ScalaSans"/>
                        </a:rPr>
                        <a:t>Legt de gemeenteraad op momenten het college een eigen agenda op? Op welke momenten en op welke beleidsterreinen?</a:t>
                      </a:r>
                      <a:endParaRPr lang="en-US" sz="1400" dirty="0">
                        <a:solidFill>
                          <a:schemeClr val="tx1"/>
                        </a:solidFill>
                        <a:effectLst/>
                        <a:latin typeface="ScalaSans"/>
                        <a:ea typeface="Calibri" panose="020F0502020204030204" pitchFamily="34" charset="0"/>
                        <a:cs typeface="Times New Roman" panose="02020603050405020304" pitchFamily="18" charset="0"/>
                      </a:endParaRPr>
                    </a:p>
                  </a:txBody>
                  <a:tcPr marL="68580" marR="68580" marT="36195" marB="36195"/>
                </a:tc>
                <a:extLst>
                  <a:ext uri="{0D108BD9-81ED-4DB2-BD59-A6C34878D82A}">
                    <a16:rowId xmlns:a16="http://schemas.microsoft.com/office/drawing/2014/main" val="10001"/>
                  </a:ext>
                </a:extLst>
              </a:tr>
              <a:tr h="1798916">
                <a:tc>
                  <a:txBody>
                    <a:bodyPr/>
                    <a:lstStyle/>
                    <a:p>
                      <a:pPr>
                        <a:lnSpc>
                          <a:spcPct val="150000"/>
                        </a:lnSpc>
                        <a:spcAft>
                          <a:spcPts val="0"/>
                        </a:spcAft>
                      </a:pPr>
                      <a:r>
                        <a:rPr lang="nl-NL" sz="1600" dirty="0">
                          <a:solidFill>
                            <a:schemeClr val="tx1"/>
                          </a:solidFill>
                          <a:effectLst/>
                          <a:latin typeface="ScalaSans"/>
                        </a:rPr>
                        <a:t>Bescheiden (ruimte laten voor anderen)</a:t>
                      </a:r>
                      <a:endParaRPr lang="en-US" sz="1600" dirty="0">
                        <a:solidFill>
                          <a:schemeClr val="tx1"/>
                        </a:solidFill>
                        <a:effectLst/>
                        <a:latin typeface="ScalaSans"/>
                        <a:ea typeface="Calibri" panose="020F0502020204030204" pitchFamily="34" charset="0"/>
                        <a:cs typeface="Times New Roman" panose="02020603050405020304" pitchFamily="18" charset="0"/>
                      </a:endParaRPr>
                    </a:p>
                  </a:txBody>
                  <a:tcPr marL="68580" marR="68580" marT="36195" marB="36195"/>
                </a:tc>
                <a:tc>
                  <a:txBody>
                    <a:bodyPr/>
                    <a:lstStyle/>
                    <a:p>
                      <a:pPr>
                        <a:lnSpc>
                          <a:spcPct val="150000"/>
                        </a:lnSpc>
                        <a:spcAft>
                          <a:spcPts val="0"/>
                        </a:spcAft>
                      </a:pPr>
                      <a:r>
                        <a:rPr lang="nl-NL" sz="1400" dirty="0">
                          <a:solidFill>
                            <a:schemeClr val="tx1"/>
                          </a:solidFill>
                          <a:effectLst/>
                          <a:latin typeface="ScalaSans"/>
                        </a:rPr>
                        <a:t>Verbindt de gemeenteraad en verbinden de individuele leden zich actief met de lokale netwerken in de samenleving?</a:t>
                      </a:r>
                      <a:endParaRPr lang="en-US" sz="1400" dirty="0">
                        <a:solidFill>
                          <a:schemeClr val="tx1"/>
                        </a:solidFill>
                        <a:effectLst/>
                        <a:latin typeface="ScalaSans"/>
                      </a:endParaRPr>
                    </a:p>
                    <a:p>
                      <a:pPr>
                        <a:lnSpc>
                          <a:spcPct val="150000"/>
                        </a:lnSpc>
                        <a:spcAft>
                          <a:spcPts val="0"/>
                        </a:spcAft>
                      </a:pPr>
                      <a:r>
                        <a:rPr lang="nl-NL" sz="1400" dirty="0">
                          <a:solidFill>
                            <a:schemeClr val="tx1"/>
                          </a:solidFill>
                          <a:effectLst/>
                          <a:latin typeface="ScalaSans"/>
                        </a:rPr>
                        <a:t>Laat de gemeenteraad voldoende ruimte voor initiatieven uit de samenleving? Welke voorbeelden zijn daarvan te geven?</a:t>
                      </a:r>
                      <a:endParaRPr lang="en-US" sz="1400" dirty="0">
                        <a:solidFill>
                          <a:schemeClr val="tx1"/>
                        </a:solidFill>
                        <a:effectLst/>
                        <a:latin typeface="ScalaSans"/>
                        <a:ea typeface="Calibri" panose="020F0502020204030204" pitchFamily="34" charset="0"/>
                        <a:cs typeface="Times New Roman" panose="02020603050405020304" pitchFamily="18" charset="0"/>
                      </a:endParaRPr>
                    </a:p>
                  </a:txBody>
                  <a:tcPr marL="68580" marR="68580" marT="36195" marB="36195"/>
                </a:tc>
                <a:tc>
                  <a:txBody>
                    <a:bodyPr/>
                    <a:lstStyle/>
                    <a:p>
                      <a:pPr>
                        <a:lnSpc>
                          <a:spcPct val="150000"/>
                        </a:lnSpc>
                        <a:spcAft>
                          <a:spcPts val="0"/>
                        </a:spcAft>
                      </a:pPr>
                      <a:r>
                        <a:rPr lang="nl-NL" sz="1400" dirty="0">
                          <a:solidFill>
                            <a:schemeClr val="tx1"/>
                          </a:solidFill>
                          <a:effectLst/>
                          <a:latin typeface="ScalaSans"/>
                        </a:rPr>
                        <a:t>Laat de gemeenteraad zaken aan het college over? Is er vertrouwen in de uitvoering?</a:t>
                      </a:r>
                      <a:endParaRPr lang="en-US" sz="1400" dirty="0">
                        <a:solidFill>
                          <a:schemeClr val="tx1"/>
                        </a:solidFill>
                        <a:effectLst/>
                        <a:latin typeface="ScalaSans"/>
                      </a:endParaRPr>
                    </a:p>
                    <a:p>
                      <a:pPr>
                        <a:lnSpc>
                          <a:spcPct val="150000"/>
                        </a:lnSpc>
                        <a:spcAft>
                          <a:spcPts val="0"/>
                        </a:spcAft>
                      </a:pPr>
                      <a:r>
                        <a:rPr lang="nl-NL" sz="1400" dirty="0">
                          <a:solidFill>
                            <a:schemeClr val="tx1"/>
                          </a:solidFill>
                          <a:effectLst/>
                          <a:latin typeface="ScalaSans"/>
                        </a:rPr>
                        <a:t>Kent de gemeenteraad zijn eigen zwakheden en zoekt hij daarvoor voldoende samenwerking met anderen, zoals fracties en raden in de regio en de eigen rekenkamer? Waar blijkt dat uit?</a:t>
                      </a:r>
                      <a:endParaRPr lang="en-US" sz="1400" dirty="0">
                        <a:solidFill>
                          <a:schemeClr val="tx1"/>
                        </a:solidFill>
                        <a:effectLst/>
                        <a:latin typeface="ScalaSans"/>
                        <a:ea typeface="Calibri" panose="020F0502020204030204" pitchFamily="34" charset="0"/>
                        <a:cs typeface="Times New Roman" panose="02020603050405020304" pitchFamily="18" charset="0"/>
                      </a:endParaRPr>
                    </a:p>
                  </a:txBody>
                  <a:tcPr marL="68580" marR="68580" marT="36195" marB="36195"/>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5300335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AF2E8-B2E9-17D5-C9F0-EF690F5773B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1AC8ED7-8054-BEC7-F1E9-C57EA202693F}"/>
              </a:ext>
            </a:extLst>
          </p:cNvPr>
          <p:cNvSpPr>
            <a:spLocks noGrp="1"/>
          </p:cNvSpPr>
          <p:nvPr>
            <p:ph type="title"/>
          </p:nvPr>
        </p:nvSpPr>
        <p:spPr/>
        <p:txBody>
          <a:bodyPr/>
          <a:lstStyle/>
          <a:p>
            <a:endParaRPr lang="nl-NL"/>
          </a:p>
        </p:txBody>
      </p:sp>
      <p:pic>
        <p:nvPicPr>
          <p:cNvPr id="8" name="Tijdelijke aanduiding voor inhoud 7">
            <a:extLst>
              <a:ext uri="{FF2B5EF4-FFF2-40B4-BE49-F238E27FC236}">
                <a16:creationId xmlns:a16="http://schemas.microsoft.com/office/drawing/2014/main" id="{521EF64E-5E6A-A2D3-FC92-C7FD4CCDBD5D}"/>
              </a:ext>
            </a:extLst>
          </p:cNvPr>
          <p:cNvPicPr>
            <a:picLocks noGrp="1" noChangeAspect="1"/>
          </p:cNvPicPr>
          <p:nvPr>
            <p:ph idx="1"/>
          </p:nvPr>
        </p:nvPicPr>
        <p:blipFill rotWithShape="1">
          <a:blip r:embed="rId2"/>
          <a:srcRect t="23728"/>
          <a:stretch/>
        </p:blipFill>
        <p:spPr>
          <a:xfrm>
            <a:off x="1822929" y="1176311"/>
            <a:ext cx="8546142" cy="4888722"/>
          </a:xfrm>
        </p:spPr>
      </p:pic>
    </p:spTree>
    <p:extLst>
      <p:ext uri="{BB962C8B-B14F-4D97-AF65-F5344CB8AC3E}">
        <p14:creationId xmlns:p14="http://schemas.microsoft.com/office/powerpoint/2010/main" val="9352834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B5EFF3-3F24-F6D6-EA49-4B9C276A4099}"/>
              </a:ext>
            </a:extLst>
          </p:cNvPr>
          <p:cNvSpPr>
            <a:spLocks noGrp="1"/>
          </p:cNvSpPr>
          <p:nvPr>
            <p:ph type="title"/>
          </p:nvPr>
        </p:nvSpPr>
        <p:spPr/>
        <p:txBody>
          <a:bodyPr>
            <a:normAutofit fontScale="90000"/>
          </a:bodyPr>
          <a:lstStyle/>
          <a:p>
            <a:r>
              <a:rPr lang="en-US" b="1" dirty="0">
                <a:highlight>
                  <a:srgbClr val="FFFF00"/>
                </a:highlight>
              </a:rPr>
              <a:t>Is het </a:t>
            </a:r>
            <a:r>
              <a:rPr lang="en-US" b="1" dirty="0" err="1">
                <a:highlight>
                  <a:srgbClr val="FFFF00"/>
                </a:highlight>
              </a:rPr>
              <a:t>nog</a:t>
            </a:r>
            <a:r>
              <a:rPr lang="en-US" b="1" dirty="0">
                <a:highlight>
                  <a:srgbClr val="FFFF00"/>
                </a:highlight>
              </a:rPr>
              <a:t> </a:t>
            </a:r>
            <a:r>
              <a:rPr lang="en-US" b="1" dirty="0" err="1">
                <a:highlight>
                  <a:srgbClr val="FFFF00"/>
                </a:highlight>
              </a:rPr>
              <a:t>leuk</a:t>
            </a:r>
            <a:r>
              <a:rPr lang="en-US" b="1" dirty="0">
                <a:highlight>
                  <a:srgbClr val="FFFF00"/>
                </a:highlight>
              </a:rPr>
              <a:t> om raadslid te </a:t>
            </a:r>
            <a:r>
              <a:rPr lang="en-US" b="1" dirty="0" err="1">
                <a:highlight>
                  <a:srgbClr val="FFFF00"/>
                </a:highlight>
              </a:rPr>
              <a:t>zijn</a:t>
            </a:r>
            <a:r>
              <a:rPr lang="en-US" b="1" dirty="0">
                <a:highlight>
                  <a:srgbClr val="FFFF00"/>
                </a:highlight>
              </a:rPr>
              <a:t>?</a:t>
            </a:r>
            <a:endParaRPr lang="nl-NL" b="1" dirty="0">
              <a:highlight>
                <a:srgbClr val="FFFF00"/>
              </a:highlight>
            </a:endParaRPr>
          </a:p>
        </p:txBody>
      </p:sp>
      <p:sp>
        <p:nvSpPr>
          <p:cNvPr id="7" name="Tekstballon: rechthoek met afgeronde hoeken 6">
            <a:extLst>
              <a:ext uri="{FF2B5EF4-FFF2-40B4-BE49-F238E27FC236}">
                <a16:creationId xmlns:a16="http://schemas.microsoft.com/office/drawing/2014/main" id="{70FC873D-6C1D-2B81-733F-AF06C8818AE2}"/>
              </a:ext>
            </a:extLst>
          </p:cNvPr>
          <p:cNvSpPr/>
          <p:nvPr/>
        </p:nvSpPr>
        <p:spPr>
          <a:xfrm flipH="1">
            <a:off x="1965797" y="1260268"/>
            <a:ext cx="2981571" cy="1312809"/>
          </a:xfrm>
          <a:prstGeom prst="wedgeRoundRect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lnSpc>
                <a:spcPct val="120000"/>
              </a:lnSpc>
              <a:spcBef>
                <a:spcPct val="0"/>
              </a:spcBef>
              <a:spcAft>
                <a:spcPct val="0"/>
              </a:spcAft>
              <a:defRPr/>
            </a:pPr>
            <a:r>
              <a:rPr lang="nl-NL" dirty="0">
                <a:solidFill>
                  <a:prstClr val="black"/>
                </a:solidFill>
                <a:latin typeface="Calibri" panose="020F0502020204030204" pitchFamily="34" charset="0"/>
                <a:ea typeface="Calibri" panose="020F0502020204030204" pitchFamily="34" charset="0"/>
              </a:rPr>
              <a:t>Nieuwe school in het dorp, die eigenlijk zou verdwijnen</a:t>
            </a:r>
            <a:endParaRPr lang="nl-NL" kern="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Tekstballon: ovaal 7">
            <a:extLst>
              <a:ext uri="{FF2B5EF4-FFF2-40B4-BE49-F238E27FC236}">
                <a16:creationId xmlns:a16="http://schemas.microsoft.com/office/drawing/2014/main" id="{4054EBA8-B14F-5204-E698-EED8954EF8D6}"/>
              </a:ext>
            </a:extLst>
          </p:cNvPr>
          <p:cNvSpPr/>
          <p:nvPr/>
        </p:nvSpPr>
        <p:spPr>
          <a:xfrm>
            <a:off x="5170657" y="1311645"/>
            <a:ext cx="3136923" cy="1704757"/>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defTabSz="457200" fontAlgn="base">
              <a:spcBef>
                <a:spcPct val="0"/>
              </a:spcBef>
              <a:spcAft>
                <a:spcPct val="0"/>
              </a:spcAft>
              <a:defRPr/>
            </a:pPr>
            <a:r>
              <a:rPr lang="nl-NL" dirty="0">
                <a:solidFill>
                  <a:prstClr val="black"/>
                </a:solidFill>
                <a:latin typeface="Calibri" panose="020F0502020204030204" pitchFamily="34" charset="0"/>
                <a:ea typeface="Calibri" panose="020F0502020204030204" pitchFamily="34" charset="0"/>
              </a:rPr>
              <a:t>Kleine projecten zoals openbare toiletten op de kaart zetten</a:t>
            </a:r>
          </a:p>
        </p:txBody>
      </p:sp>
      <p:sp>
        <p:nvSpPr>
          <p:cNvPr id="4" name="Tekstballon: rechthoek met afgeronde hoeken 3">
            <a:extLst>
              <a:ext uri="{FF2B5EF4-FFF2-40B4-BE49-F238E27FC236}">
                <a16:creationId xmlns:a16="http://schemas.microsoft.com/office/drawing/2014/main" id="{BA3D4730-8B53-A4C4-6DF9-CCE64DF48232}"/>
              </a:ext>
            </a:extLst>
          </p:cNvPr>
          <p:cNvSpPr/>
          <p:nvPr/>
        </p:nvSpPr>
        <p:spPr>
          <a:xfrm>
            <a:off x="8477695" y="1190847"/>
            <a:ext cx="1765022" cy="1297170"/>
          </a:xfrm>
          <a:prstGeom prst="wedgeRoundRect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nl-NL" dirty="0">
                <a:solidFill>
                  <a:prstClr val="black"/>
                </a:solidFill>
                <a:latin typeface="Calibri" panose="020F0502020204030204" pitchFamily="34" charset="0"/>
                <a:ea typeface="Calibri" panose="020F0502020204030204" pitchFamily="34" charset="0"/>
              </a:rPr>
              <a:t>Instellen armoedefonds</a:t>
            </a:r>
          </a:p>
        </p:txBody>
      </p:sp>
      <p:sp>
        <p:nvSpPr>
          <p:cNvPr id="9" name="Tekstballon: ovaal 8">
            <a:extLst>
              <a:ext uri="{FF2B5EF4-FFF2-40B4-BE49-F238E27FC236}">
                <a16:creationId xmlns:a16="http://schemas.microsoft.com/office/drawing/2014/main" id="{F860CF90-3507-F046-1212-2D7EF82A7EF3}"/>
              </a:ext>
            </a:extLst>
          </p:cNvPr>
          <p:cNvSpPr/>
          <p:nvPr/>
        </p:nvSpPr>
        <p:spPr>
          <a:xfrm flipH="1">
            <a:off x="6978495" y="2881424"/>
            <a:ext cx="3423685" cy="1616148"/>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defTabSz="457200" fontAlgn="base">
              <a:spcBef>
                <a:spcPct val="0"/>
              </a:spcBef>
              <a:spcAft>
                <a:spcPct val="0"/>
              </a:spcAft>
              <a:defRPr/>
            </a:pPr>
            <a:r>
              <a:rPr lang="nl-NL" dirty="0">
                <a:solidFill>
                  <a:prstClr val="black"/>
                </a:solidFill>
                <a:latin typeface="Calibri" panose="020F0502020204030204" pitchFamily="34" charset="0"/>
                <a:ea typeface="Calibri" panose="020F0502020204030204" pitchFamily="34" charset="0"/>
              </a:rPr>
              <a:t>Meer jeugd en jongerenwerkers, in het voorliggend veld</a:t>
            </a:r>
            <a:endParaRPr lang="nl-NL" i="1" dirty="0">
              <a:solidFill>
                <a:prstClr val="black"/>
              </a:solidFill>
              <a:latin typeface="Calibri"/>
            </a:endParaRPr>
          </a:p>
        </p:txBody>
      </p:sp>
      <p:sp>
        <p:nvSpPr>
          <p:cNvPr id="10" name="Gedachtewolkje: wolk 9">
            <a:extLst>
              <a:ext uri="{FF2B5EF4-FFF2-40B4-BE49-F238E27FC236}">
                <a16:creationId xmlns:a16="http://schemas.microsoft.com/office/drawing/2014/main" id="{E061AA29-BA3D-6CCD-0FF0-490F16FC7916}"/>
              </a:ext>
            </a:extLst>
          </p:cNvPr>
          <p:cNvSpPr/>
          <p:nvPr/>
        </p:nvSpPr>
        <p:spPr>
          <a:xfrm>
            <a:off x="1811074" y="4026501"/>
            <a:ext cx="3423685" cy="1704757"/>
          </a:xfrm>
          <a:prstGeom prst="cloud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nl-NL" dirty="0">
                <a:solidFill>
                  <a:prstClr val="black"/>
                </a:solidFill>
                <a:latin typeface="Calibri" panose="020F0502020204030204" pitchFamily="34" charset="0"/>
                <a:ea typeface="Calibri" panose="020F0502020204030204" pitchFamily="34" charset="0"/>
              </a:rPr>
              <a:t>dat op scholen weer schoolzwemmen ingevoerd is</a:t>
            </a:r>
          </a:p>
        </p:txBody>
      </p:sp>
      <p:sp>
        <p:nvSpPr>
          <p:cNvPr id="11" name="Tekstballon: rechthoek 10">
            <a:extLst>
              <a:ext uri="{FF2B5EF4-FFF2-40B4-BE49-F238E27FC236}">
                <a16:creationId xmlns:a16="http://schemas.microsoft.com/office/drawing/2014/main" id="{DBCD492D-BA9A-0AA9-D140-9692330DCB9F}"/>
              </a:ext>
            </a:extLst>
          </p:cNvPr>
          <p:cNvSpPr/>
          <p:nvPr/>
        </p:nvSpPr>
        <p:spPr>
          <a:xfrm flipH="1">
            <a:off x="7479155" y="4767237"/>
            <a:ext cx="2538805" cy="964021"/>
          </a:xfrm>
          <a:prstGeom prst="wedgeRectCallout">
            <a:avLst/>
          </a:prstGeom>
        </p:spPr>
        <p:style>
          <a:lnRef idx="1">
            <a:schemeClr val="accent1"/>
          </a:lnRef>
          <a:fillRef idx="3">
            <a:schemeClr val="accent1"/>
          </a:fillRef>
          <a:effectRef idx="2">
            <a:schemeClr val="accent1"/>
          </a:effectRef>
          <a:fontRef idx="minor">
            <a:schemeClr val="lt1"/>
          </a:fontRef>
        </p:style>
        <p:txBody>
          <a:bodyPr rtlCol="0" anchor="ctr"/>
          <a:lstStyle/>
          <a:p>
            <a:pPr defTabSz="457200" fontAlgn="base">
              <a:spcBef>
                <a:spcPct val="0"/>
              </a:spcBef>
              <a:spcAft>
                <a:spcPct val="0"/>
              </a:spcAft>
              <a:defRPr/>
            </a:pPr>
            <a:r>
              <a:rPr lang="nl-NL" dirty="0">
                <a:solidFill>
                  <a:prstClr val="black"/>
                </a:solidFill>
                <a:latin typeface="Calibri" panose="020F0502020204030204" pitchFamily="34" charset="0"/>
                <a:ea typeface="Calibri" panose="020F0502020204030204" pitchFamily="34" charset="0"/>
              </a:rPr>
              <a:t>Twee aangenomen initiatiefvoorstellen</a:t>
            </a:r>
          </a:p>
        </p:txBody>
      </p:sp>
      <p:sp>
        <p:nvSpPr>
          <p:cNvPr id="12" name="Tekstballon: rechthoek met afgeronde hoeken 11">
            <a:extLst>
              <a:ext uri="{FF2B5EF4-FFF2-40B4-BE49-F238E27FC236}">
                <a16:creationId xmlns:a16="http://schemas.microsoft.com/office/drawing/2014/main" id="{CFB9154C-0803-E4F7-AE24-BA6AFED3FEFE}"/>
              </a:ext>
            </a:extLst>
          </p:cNvPr>
          <p:cNvSpPr/>
          <p:nvPr/>
        </p:nvSpPr>
        <p:spPr>
          <a:xfrm flipH="1">
            <a:off x="5395014" y="4026500"/>
            <a:ext cx="1766388" cy="1519856"/>
          </a:xfrm>
          <a:prstGeom prst="wedgeRoundRectCallout">
            <a:avLst/>
          </a:prstGeom>
        </p:spPr>
        <p:style>
          <a:lnRef idx="1">
            <a:schemeClr val="accent1"/>
          </a:lnRef>
          <a:fillRef idx="3">
            <a:schemeClr val="accent1"/>
          </a:fillRef>
          <a:effectRef idx="2">
            <a:schemeClr val="accent1"/>
          </a:effectRef>
          <a:fontRef idx="minor">
            <a:schemeClr val="lt1"/>
          </a:fontRef>
        </p:style>
        <p:txBody>
          <a:bodyPr rtlCol="0" anchor="ctr"/>
          <a:lstStyle/>
          <a:p>
            <a:pPr defTabSz="457200" fontAlgn="base">
              <a:spcBef>
                <a:spcPct val="0"/>
              </a:spcBef>
              <a:spcAft>
                <a:spcPct val="0"/>
              </a:spcAft>
              <a:defRPr/>
            </a:pPr>
            <a:r>
              <a:rPr lang="nl-NL" dirty="0">
                <a:solidFill>
                  <a:prstClr val="black"/>
                </a:solidFill>
                <a:latin typeface="Calibri" panose="020F0502020204030204" pitchFamily="34" charset="0"/>
                <a:ea typeface="Calibri" panose="020F0502020204030204" pitchFamily="34" charset="0"/>
              </a:rPr>
              <a:t>Invoeren budget voor initiatieven van inwoners</a:t>
            </a:r>
          </a:p>
        </p:txBody>
      </p:sp>
      <p:sp>
        <p:nvSpPr>
          <p:cNvPr id="3" name="Tekstballon: rechthoek 2">
            <a:extLst>
              <a:ext uri="{FF2B5EF4-FFF2-40B4-BE49-F238E27FC236}">
                <a16:creationId xmlns:a16="http://schemas.microsoft.com/office/drawing/2014/main" id="{B639E75D-5DFE-B206-0C4C-F787216A7C3C}"/>
              </a:ext>
            </a:extLst>
          </p:cNvPr>
          <p:cNvSpPr/>
          <p:nvPr/>
        </p:nvSpPr>
        <p:spPr>
          <a:xfrm>
            <a:off x="1779179" y="2921253"/>
            <a:ext cx="3955314" cy="842672"/>
          </a:xfrm>
          <a:prstGeom prst="wedgeRect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nl-NL" dirty="0">
                <a:solidFill>
                  <a:prstClr val="black"/>
                </a:solidFill>
                <a:latin typeface="Calibri" panose="020F0502020204030204" pitchFamily="34" charset="0"/>
                <a:ea typeface="Calibri" panose="020F0502020204030204" pitchFamily="34" charset="0"/>
              </a:rPr>
              <a:t>woningbouw, en kleine lokale succesjes</a:t>
            </a:r>
          </a:p>
        </p:txBody>
      </p:sp>
    </p:spTree>
    <p:extLst>
      <p:ext uri="{BB962C8B-B14F-4D97-AF65-F5344CB8AC3E}">
        <p14:creationId xmlns:p14="http://schemas.microsoft.com/office/powerpoint/2010/main" val="31726195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3DE15"/>
        </a:solidFill>
        <a:effectLst/>
      </p:bgPr>
    </p:bg>
    <p:spTree>
      <p:nvGrpSpPr>
        <p:cNvPr id="1" name="">
          <a:extLst>
            <a:ext uri="{FF2B5EF4-FFF2-40B4-BE49-F238E27FC236}">
              <a16:creationId xmlns:a16="http://schemas.microsoft.com/office/drawing/2014/main" id="{310A0A71-DCE7-342F-29FE-8178797AEADA}"/>
            </a:ext>
          </a:extLst>
        </p:cNvPr>
        <p:cNvGrpSpPr/>
        <p:nvPr/>
      </p:nvGrpSpPr>
      <p:grpSpPr>
        <a:xfrm>
          <a:off x="0" y="0"/>
          <a:ext cx="0" cy="0"/>
          <a:chOff x="0" y="0"/>
          <a:chExt cx="0" cy="0"/>
        </a:xfrm>
      </p:grpSpPr>
      <p:grpSp>
        <p:nvGrpSpPr>
          <p:cNvPr id="26" name="Group 26">
            <a:extLst>
              <a:ext uri="{FF2B5EF4-FFF2-40B4-BE49-F238E27FC236}">
                <a16:creationId xmlns:a16="http://schemas.microsoft.com/office/drawing/2014/main" id="{D33A4A65-3AA6-4235-B776-9314298A4AE4}"/>
              </a:ext>
            </a:extLst>
          </p:cNvPr>
          <p:cNvGrpSpPr/>
          <p:nvPr/>
        </p:nvGrpSpPr>
        <p:grpSpPr>
          <a:xfrm>
            <a:off x="-17791" y="2006600"/>
            <a:ext cx="6217920" cy="3108960"/>
            <a:chOff x="0" y="0"/>
            <a:chExt cx="812800" cy="406400"/>
          </a:xfrm>
        </p:grpSpPr>
        <p:sp>
          <p:nvSpPr>
            <p:cNvPr id="27" name="Freeform 27">
              <a:extLst>
                <a:ext uri="{FF2B5EF4-FFF2-40B4-BE49-F238E27FC236}">
                  <a16:creationId xmlns:a16="http://schemas.microsoft.com/office/drawing/2014/main" id="{C8331631-F885-C1E4-4C9A-E48EF2450DE0}"/>
                </a:ext>
              </a:extLst>
            </p:cNvPr>
            <p:cNvSpPr/>
            <p:nvPr/>
          </p:nvSpPr>
          <p:spPr>
            <a:xfrm>
              <a:off x="0" y="0"/>
              <a:ext cx="812800" cy="406400"/>
            </a:xfrm>
            <a:custGeom>
              <a:avLst/>
              <a:gdLst/>
              <a:ahLst/>
              <a:cxnLst/>
              <a:rect l="l" t="t" r="r" b="b"/>
              <a:pathLst>
                <a:path w="812800" h="406400">
                  <a:moveTo>
                    <a:pt x="609600" y="0"/>
                  </a:moveTo>
                  <a:lnTo>
                    <a:pt x="0" y="0"/>
                  </a:lnTo>
                  <a:lnTo>
                    <a:pt x="0" y="406400"/>
                  </a:lnTo>
                  <a:lnTo>
                    <a:pt x="609600" y="406400"/>
                  </a:lnTo>
                  <a:lnTo>
                    <a:pt x="812800" y="203200"/>
                  </a:lnTo>
                  <a:lnTo>
                    <a:pt x="609600" y="0"/>
                  </a:lnTo>
                  <a:close/>
                </a:path>
              </a:pathLst>
            </a:custGeom>
            <a:blipFill>
              <a:blip r:embed="rId2"/>
              <a:stretch>
                <a:fillRect t="-16650" b="-16650"/>
              </a:stretch>
            </a:blipFill>
          </p:spPr>
          <p:txBody>
            <a:bodyPr/>
            <a:lstStyle/>
            <a:p>
              <a:pPr defTabSz="609630"/>
              <a:endParaRPr lang="nl-NL" sz="1200">
                <a:solidFill>
                  <a:prstClr val="black"/>
                </a:solidFill>
                <a:latin typeface="Calibri"/>
              </a:endParaRPr>
            </a:p>
          </p:txBody>
        </p:sp>
      </p:grpSp>
      <p:sp>
        <p:nvSpPr>
          <p:cNvPr id="34" name="Tekstvak 33">
            <a:extLst>
              <a:ext uri="{FF2B5EF4-FFF2-40B4-BE49-F238E27FC236}">
                <a16:creationId xmlns:a16="http://schemas.microsoft.com/office/drawing/2014/main" id="{12E952D4-E7A2-84F8-C015-68DFFA5F3783}"/>
              </a:ext>
            </a:extLst>
          </p:cNvPr>
          <p:cNvSpPr txBox="1"/>
          <p:nvPr/>
        </p:nvSpPr>
        <p:spPr>
          <a:xfrm>
            <a:off x="3033251" y="3308348"/>
            <a:ext cx="6105832" cy="276999"/>
          </a:xfrm>
          <a:prstGeom prst="rect">
            <a:avLst/>
          </a:prstGeom>
          <a:noFill/>
        </p:spPr>
        <p:txBody>
          <a:bodyPr wrap="square">
            <a:spAutoFit/>
          </a:bodyPr>
          <a:lstStyle/>
          <a:p>
            <a:pPr defTabSz="609630"/>
            <a:r>
              <a:rPr lang="nl-NL" sz="1200" dirty="0" err="1">
                <a:solidFill>
                  <a:prstClr val="black"/>
                </a:solidFill>
                <a:latin typeface="Calibri"/>
              </a:rPr>
              <a:t>rga</a:t>
            </a:r>
            <a:endParaRPr lang="nl-NL" sz="1200" dirty="0">
              <a:solidFill>
                <a:prstClr val="black"/>
              </a:solidFill>
              <a:latin typeface="Calibri"/>
            </a:endParaRPr>
          </a:p>
        </p:txBody>
      </p:sp>
    </p:spTree>
    <p:extLst>
      <p:ext uri="{BB962C8B-B14F-4D97-AF65-F5344CB8AC3E}">
        <p14:creationId xmlns:p14="http://schemas.microsoft.com/office/powerpoint/2010/main" val="2798703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inhoud 7">
            <a:extLst>
              <a:ext uri="{FF2B5EF4-FFF2-40B4-BE49-F238E27FC236}">
                <a16:creationId xmlns:a16="http://schemas.microsoft.com/office/drawing/2014/main" id="{260DC42E-9538-CE28-7CD0-A4B08FBF401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7535" y="473947"/>
            <a:ext cx="5838465" cy="3391328"/>
          </a:xfrm>
        </p:spPr>
      </p:pic>
      <p:sp>
        <p:nvSpPr>
          <p:cNvPr id="5" name="Tekstvak 4">
            <a:extLst>
              <a:ext uri="{FF2B5EF4-FFF2-40B4-BE49-F238E27FC236}">
                <a16:creationId xmlns:a16="http://schemas.microsoft.com/office/drawing/2014/main" id="{F0A5EA6C-B653-AD53-9D11-B95D6C100A26}"/>
              </a:ext>
            </a:extLst>
          </p:cNvPr>
          <p:cNvSpPr txBox="1"/>
          <p:nvPr/>
        </p:nvSpPr>
        <p:spPr>
          <a:xfrm>
            <a:off x="3409113" y="4500339"/>
            <a:ext cx="6096000" cy="2261709"/>
          </a:xfrm>
          <a:prstGeom prst="rect">
            <a:avLst/>
          </a:prstGeom>
          <a:noFill/>
        </p:spPr>
        <p:txBody>
          <a:bodyPr wrap="square">
            <a:spAutoFit/>
          </a:bodyPr>
          <a:lstStyle/>
          <a:p>
            <a:pPr algn="ctr">
              <a:lnSpc>
                <a:spcPct val="107000"/>
              </a:lnSpc>
              <a:spcAft>
                <a:spcPts val="800"/>
              </a:spcAft>
            </a:pPr>
            <a:r>
              <a:rPr lang="nl-NL" sz="14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“Deze autocratische tendensen gelden niet onverkort of in dezelfde mate ook voor ons land. Gelukkig niet. Maar ook in Nederland is de democratie niet immuun voor autocratische invloeden. De Nederlandse democratie kent een aantal belangrijke institutionele en constitutionele waarborgen die democratische erosie bemoeilijken, maar dat wil niet zeggen dat er daartoe geen pogingen kunnen worden ondernomen. De waarborgen tegen ondermijning zouden in het licht daarvan moeten worden versterkt.”</a:t>
            </a:r>
          </a:p>
          <a:p>
            <a:pPr algn="ctr">
              <a:lnSpc>
                <a:spcPct val="107000"/>
              </a:lnSpc>
              <a:spcAft>
                <a:spcPts val="800"/>
              </a:spcAft>
            </a:pPr>
            <a:r>
              <a:rPr lang="nl-NL" sz="1400" kern="100" dirty="0">
                <a:highlight>
                  <a:srgbClr val="FFFF00"/>
                </a:highlight>
                <a:latin typeface="Aptos" panose="020B0004020202020204" pitchFamily="34" charset="0"/>
                <a:ea typeface="Aptos" panose="020B0004020202020204" pitchFamily="34" charset="0"/>
                <a:cs typeface="Times New Roman" panose="02020603050405020304" pitchFamily="18" charset="0"/>
              </a:rPr>
              <a:t>Raad van State - Jaarverslag 2024</a:t>
            </a:r>
            <a:endParaRPr lang="nl-NL" sz="14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6" name="Afbeelding 5">
            <a:extLst>
              <a:ext uri="{FF2B5EF4-FFF2-40B4-BE49-F238E27FC236}">
                <a16:creationId xmlns:a16="http://schemas.microsoft.com/office/drawing/2014/main" id="{F280476D-EC50-E582-9BAC-9F2AFCBBE8FB}"/>
              </a:ext>
            </a:extLst>
          </p:cNvPr>
          <p:cNvPicPr>
            <a:picLocks noChangeAspect="1"/>
          </p:cNvPicPr>
          <p:nvPr/>
        </p:nvPicPr>
        <p:blipFill>
          <a:blip r:embed="rId3"/>
          <a:stretch>
            <a:fillRect/>
          </a:stretch>
        </p:blipFill>
        <p:spPr>
          <a:xfrm>
            <a:off x="6457113" y="473947"/>
            <a:ext cx="5088443" cy="3391328"/>
          </a:xfrm>
          <a:prstGeom prst="rect">
            <a:avLst/>
          </a:prstGeom>
        </p:spPr>
      </p:pic>
    </p:spTree>
    <p:extLst>
      <p:ext uri="{BB962C8B-B14F-4D97-AF65-F5344CB8AC3E}">
        <p14:creationId xmlns:p14="http://schemas.microsoft.com/office/powerpoint/2010/main" val="19188843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tint">
            <a:extLst>
              <a:ext uri="{FF2B5EF4-FFF2-40B4-BE49-F238E27FC236}">
                <a16:creationId xmlns:a16="http://schemas.microsoft.com/office/drawing/2014/main" id="{E41E80BB-63A0-8437-52E4-AAFF0B134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2" name="Rectangle 41">
            <a:extLst>
              <a:ext uri="{FF2B5EF4-FFF2-40B4-BE49-F238E27FC236}">
                <a16:creationId xmlns:a16="http://schemas.microsoft.com/office/drawing/2014/main" id="{95D4C534-9A6A-81BC-7642-A0875C5DF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23904" cy="6858000"/>
          </a:xfrm>
          <a:prstGeom prst="rect">
            <a:avLst/>
          </a:prstGeom>
          <a:ln>
            <a:noFill/>
          </a:ln>
          <a:effectLst>
            <a:outerShdw blurRad="317500" dist="127000" dir="2400000" sx="95000" sy="95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4" name="Rectangle 43">
            <a:extLst>
              <a:ext uri="{FF2B5EF4-FFF2-40B4-BE49-F238E27FC236}">
                <a16:creationId xmlns:a16="http://schemas.microsoft.com/office/drawing/2014/main" id="{A6FC486F-EE17-4AB5-AFD2-50FD675AE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95" y="8299"/>
            <a:ext cx="11433047" cy="3390300"/>
          </a:xfrm>
          <a:prstGeom prst="rect">
            <a:avLst/>
          </a:prstGeom>
          <a:ln>
            <a:noFill/>
          </a:ln>
          <a:effectLst>
            <a:outerShdw blurRad="596900" dist="254000" dir="7140000" sx="87000" sy="87000" algn="t" rotWithShape="0">
              <a:srgbClr val="000000">
                <a:alpha val="2666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kstvak 7">
            <a:extLst>
              <a:ext uri="{FF2B5EF4-FFF2-40B4-BE49-F238E27FC236}">
                <a16:creationId xmlns:a16="http://schemas.microsoft.com/office/drawing/2014/main" id="{831E7F49-A239-2CE1-D1FE-1C438F1DBC9E}"/>
              </a:ext>
            </a:extLst>
          </p:cNvPr>
          <p:cNvSpPr txBox="1"/>
          <p:nvPr/>
        </p:nvSpPr>
        <p:spPr>
          <a:xfrm>
            <a:off x="454776" y="228977"/>
            <a:ext cx="5172292" cy="2204515"/>
          </a:xfrm>
          <a:prstGeom prst="rect">
            <a:avLst/>
          </a:prstGeom>
        </p:spPr>
        <p:txBody>
          <a:bodyPr vert="horz" lIns="91440" tIns="45720" rIns="91440" bIns="45720" rtlCol="0" anchor="b">
            <a:normAutofit/>
          </a:bodyPr>
          <a:lstStyle/>
          <a:p>
            <a:pPr>
              <a:lnSpc>
                <a:spcPct val="90000"/>
              </a:lnSpc>
              <a:spcBef>
                <a:spcPts val="1000"/>
              </a:spcBef>
            </a:pPr>
            <a:r>
              <a:rPr lang="en-US" sz="2400" b="1" dirty="0" err="1"/>
              <a:t>Theorie</a:t>
            </a:r>
            <a:r>
              <a:rPr lang="en-US" sz="2400" b="1" dirty="0"/>
              <a:t> versus </a:t>
            </a:r>
            <a:r>
              <a:rPr lang="en-US" sz="2400" b="1" dirty="0" err="1"/>
              <a:t>praktijk</a:t>
            </a:r>
            <a:endParaRPr lang="en-US" sz="2400" b="1" dirty="0"/>
          </a:p>
          <a:p>
            <a:pPr>
              <a:lnSpc>
                <a:spcPct val="90000"/>
              </a:lnSpc>
              <a:spcBef>
                <a:spcPts val="1000"/>
              </a:spcBef>
            </a:pPr>
            <a:r>
              <a:rPr lang="en-US" sz="2400" dirty="0"/>
              <a:t>College van </a:t>
            </a:r>
            <a:r>
              <a:rPr lang="en-US" sz="2400" dirty="0" err="1"/>
              <a:t>burgemeester</a:t>
            </a:r>
            <a:r>
              <a:rPr lang="en-US" sz="2400" dirty="0"/>
              <a:t> </a:t>
            </a:r>
            <a:r>
              <a:rPr lang="en-US" sz="2400" dirty="0" err="1"/>
              <a:t>en</a:t>
            </a:r>
            <a:r>
              <a:rPr lang="en-US" sz="2400" dirty="0"/>
              <a:t> </a:t>
            </a:r>
            <a:r>
              <a:rPr lang="en-US" sz="2400" dirty="0" err="1"/>
              <a:t>wethouders</a:t>
            </a:r>
            <a:r>
              <a:rPr lang="en-US" sz="2400" dirty="0"/>
              <a:t> </a:t>
            </a:r>
            <a:r>
              <a:rPr lang="en-US" sz="2400" dirty="0" err="1"/>
              <a:t>als</a:t>
            </a:r>
            <a:r>
              <a:rPr lang="en-US" sz="2400" dirty="0"/>
              <a:t> </a:t>
            </a:r>
            <a:r>
              <a:rPr lang="en-US" sz="2400" dirty="0" err="1"/>
              <a:t>macht</a:t>
            </a:r>
            <a:r>
              <a:rPr lang="en-US" sz="2400" dirty="0"/>
              <a:t>;</a:t>
            </a:r>
          </a:p>
          <a:p>
            <a:pPr>
              <a:lnSpc>
                <a:spcPct val="90000"/>
              </a:lnSpc>
              <a:spcBef>
                <a:spcPts val="1000"/>
              </a:spcBef>
            </a:pPr>
            <a:r>
              <a:rPr lang="en-US" sz="2400" dirty="0" err="1"/>
              <a:t>Gemeenteraad</a:t>
            </a:r>
            <a:r>
              <a:rPr lang="en-US" sz="2400" dirty="0"/>
              <a:t> </a:t>
            </a:r>
            <a:r>
              <a:rPr lang="en-US" sz="2400" dirty="0" err="1"/>
              <a:t>als</a:t>
            </a:r>
            <a:r>
              <a:rPr lang="en-US" sz="2400" dirty="0"/>
              <a:t> </a:t>
            </a:r>
            <a:r>
              <a:rPr lang="en-US" sz="2400" dirty="0" err="1"/>
              <a:t>macht</a:t>
            </a:r>
            <a:r>
              <a:rPr lang="en-US" sz="2400" dirty="0"/>
              <a:t> </a:t>
            </a:r>
            <a:r>
              <a:rPr lang="en-US" sz="2400" dirty="0" err="1"/>
              <a:t>én</a:t>
            </a:r>
            <a:r>
              <a:rPr lang="en-US" sz="2400" dirty="0"/>
              <a:t> </a:t>
            </a:r>
            <a:r>
              <a:rPr lang="en-US" sz="2400" dirty="0" err="1"/>
              <a:t>tegenmacht</a:t>
            </a:r>
            <a:r>
              <a:rPr lang="en-US" sz="2400" dirty="0"/>
              <a:t>?</a:t>
            </a:r>
          </a:p>
        </p:txBody>
      </p:sp>
      <p:pic>
        <p:nvPicPr>
          <p:cNvPr id="5" name="Afbeelding 4" descr="Afbeelding met kleding, persoon, buitenshuis, gras&#10;&#10;Door AI gegenereerde inhoud is mogelijk onjuist.">
            <a:extLst>
              <a:ext uri="{FF2B5EF4-FFF2-40B4-BE49-F238E27FC236}">
                <a16:creationId xmlns:a16="http://schemas.microsoft.com/office/drawing/2014/main" id="{AD13EF1D-C8B2-919B-EAC4-4F1A6337E1BC}"/>
              </a:ext>
            </a:extLst>
          </p:cNvPr>
          <p:cNvPicPr>
            <a:picLocks noChangeAspect="1"/>
          </p:cNvPicPr>
          <p:nvPr/>
        </p:nvPicPr>
        <p:blipFill>
          <a:blip r:embed="rId2"/>
          <a:stretch>
            <a:fillRect/>
          </a:stretch>
        </p:blipFill>
        <p:spPr>
          <a:xfrm>
            <a:off x="6053849" y="228977"/>
            <a:ext cx="4263728" cy="2878017"/>
          </a:xfrm>
          <a:prstGeom prst="rect">
            <a:avLst/>
          </a:prstGeom>
        </p:spPr>
      </p:pic>
      <p:pic>
        <p:nvPicPr>
          <p:cNvPr id="6" name="Afbeelding 5" descr="Afbeelding met tekst, poster, Menselijk gezicht, persoon&#10;&#10;Door AI gegenereerde inhoud is mogelijk onjuist.">
            <a:extLst>
              <a:ext uri="{FF2B5EF4-FFF2-40B4-BE49-F238E27FC236}">
                <a16:creationId xmlns:a16="http://schemas.microsoft.com/office/drawing/2014/main" id="{C4E9C05A-F023-6AF3-4436-EBF76649DAA7}"/>
              </a:ext>
            </a:extLst>
          </p:cNvPr>
          <p:cNvPicPr>
            <a:picLocks noChangeAspect="1"/>
          </p:cNvPicPr>
          <p:nvPr/>
        </p:nvPicPr>
        <p:blipFill>
          <a:blip r:embed="rId3" cstate="screen">
            <a:extLst>
              <a:ext uri="{28A0092B-C50C-407E-A947-70E740481C1C}">
                <a14:useLocalDpi xmlns:a14="http://schemas.microsoft.com/office/drawing/2010/main" val="0"/>
              </a:ext>
            </a:extLst>
          </a:blip>
          <a:srcRect b="-2"/>
          <a:stretch/>
        </p:blipFill>
        <p:spPr>
          <a:xfrm>
            <a:off x="8440386" y="3661073"/>
            <a:ext cx="1877191" cy="2967950"/>
          </a:xfrm>
          <a:prstGeom prst="rect">
            <a:avLst/>
          </a:prstGeom>
        </p:spPr>
      </p:pic>
      <p:sp>
        <p:nvSpPr>
          <p:cNvPr id="4" name="Titel 3">
            <a:extLst>
              <a:ext uri="{FF2B5EF4-FFF2-40B4-BE49-F238E27FC236}">
                <a16:creationId xmlns:a16="http://schemas.microsoft.com/office/drawing/2014/main" id="{96B1598F-4755-533D-6B55-F3A1A32436B1}"/>
              </a:ext>
            </a:extLst>
          </p:cNvPr>
          <p:cNvSpPr>
            <a:spLocks noGrp="1"/>
          </p:cNvSpPr>
          <p:nvPr>
            <p:ph type="ctrTitle"/>
          </p:nvPr>
        </p:nvSpPr>
        <p:spPr>
          <a:xfrm>
            <a:off x="454776" y="4651628"/>
            <a:ext cx="5181600" cy="980017"/>
          </a:xfrm>
        </p:spPr>
        <p:txBody>
          <a:bodyPr>
            <a:noAutofit/>
          </a:bodyPr>
          <a:lstStyle/>
          <a:p>
            <a:pPr algn="l"/>
            <a:r>
              <a:rPr lang="nl-NL" sz="2400" dirty="0">
                <a:highlight>
                  <a:srgbClr val="FFFF00"/>
                </a:highlight>
              </a:rPr>
              <a:t>“In de kern gaat institutionele tegenmacht over het voorkomen dat de ene institutie de andere niet zo kan overheersen en haar wil door kan drijven ten koste van de andere institutie.”</a:t>
            </a:r>
          </a:p>
        </p:txBody>
      </p:sp>
      <p:pic>
        <p:nvPicPr>
          <p:cNvPr id="7" name="Afbeelding 6">
            <a:extLst>
              <a:ext uri="{FF2B5EF4-FFF2-40B4-BE49-F238E27FC236}">
                <a16:creationId xmlns:a16="http://schemas.microsoft.com/office/drawing/2014/main" id="{CF6CE36E-CAB3-BC28-E43A-6BF1EAB78FAA}"/>
              </a:ext>
            </a:extLst>
          </p:cNvPr>
          <p:cNvPicPr>
            <a:picLocks noChangeAspect="1"/>
          </p:cNvPicPr>
          <p:nvPr/>
        </p:nvPicPr>
        <p:blipFill>
          <a:blip r:embed="rId4"/>
          <a:stretch>
            <a:fillRect/>
          </a:stretch>
        </p:blipFill>
        <p:spPr>
          <a:xfrm>
            <a:off x="6091151" y="3661073"/>
            <a:ext cx="2097466" cy="2961129"/>
          </a:xfrm>
          <a:prstGeom prst="rect">
            <a:avLst/>
          </a:prstGeom>
        </p:spPr>
      </p:pic>
    </p:spTree>
    <p:extLst>
      <p:ext uri="{BB962C8B-B14F-4D97-AF65-F5344CB8AC3E}">
        <p14:creationId xmlns:p14="http://schemas.microsoft.com/office/powerpoint/2010/main" val="687040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3081" name="Rectangle 3080">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srgbClr val="000000"/>
              </a:solidFill>
              <a:latin typeface="Calibri"/>
            </a:endParaRPr>
          </a:p>
        </p:txBody>
      </p:sp>
      <p:pic>
        <p:nvPicPr>
          <p:cNvPr id="4" name="Afbeelding 3" descr="Afbeelding met Menselijk gezicht, kleding, persoon, muur&#10;&#10;Door AI gegenereerde inhoud is mogelijk onjuist.">
            <a:extLst>
              <a:ext uri="{FF2B5EF4-FFF2-40B4-BE49-F238E27FC236}">
                <a16:creationId xmlns:a16="http://schemas.microsoft.com/office/drawing/2014/main" id="{E6356A87-7B3F-7037-469D-92E42D9297F5}"/>
              </a:ext>
            </a:extLst>
          </p:cNvPr>
          <p:cNvPicPr>
            <a:picLocks noChangeAspect="1"/>
          </p:cNvPicPr>
          <p:nvPr/>
        </p:nvPicPr>
        <p:blipFill>
          <a:blip r:embed="rId2" cstate="screen">
            <a:alphaModFix amt="80000"/>
            <a:extLst>
              <a:ext uri="{28A0092B-C50C-407E-A947-70E740481C1C}">
                <a14:useLocalDpi xmlns:a14="http://schemas.microsoft.com/office/drawing/2010/main" val="0"/>
              </a:ext>
            </a:extLst>
          </a:blip>
          <a:srcRect/>
          <a:stretch/>
        </p:blipFill>
        <p:spPr>
          <a:xfrm>
            <a:off x="479716" y="7"/>
            <a:ext cx="6095156" cy="6857993"/>
          </a:xfrm>
          <a:prstGeom prst="rect">
            <a:avLst/>
          </a:prstGeom>
        </p:spPr>
      </p:pic>
      <p:sp>
        <p:nvSpPr>
          <p:cNvPr id="2" name="Titel 1">
            <a:extLst>
              <a:ext uri="{FF2B5EF4-FFF2-40B4-BE49-F238E27FC236}">
                <a16:creationId xmlns:a16="http://schemas.microsoft.com/office/drawing/2014/main" id="{F5C56675-1C1C-B70C-2DFB-3BE88AC325F4}"/>
              </a:ext>
            </a:extLst>
          </p:cNvPr>
          <p:cNvSpPr>
            <a:spLocks noGrp="1"/>
          </p:cNvSpPr>
          <p:nvPr>
            <p:ph type="title"/>
          </p:nvPr>
        </p:nvSpPr>
        <p:spPr>
          <a:xfrm>
            <a:off x="6715572" y="2645697"/>
            <a:ext cx="5133002" cy="1066800"/>
          </a:xfrm>
        </p:spPr>
        <p:txBody>
          <a:bodyPr vert="horz" lIns="60960" tIns="30480" rIns="60960" bIns="30480" rtlCol="0" anchor="b">
            <a:normAutofit fontScale="90000"/>
          </a:bodyPr>
          <a:lstStyle/>
          <a:p>
            <a:pPr>
              <a:lnSpc>
                <a:spcPct val="90000"/>
              </a:lnSpc>
            </a:pPr>
            <a:br>
              <a:rPr lang="en-US" sz="5200" dirty="0">
                <a:solidFill>
                  <a:srgbClr val="000000"/>
                </a:solidFill>
                <a:highlight>
                  <a:srgbClr val="000000"/>
                </a:highlight>
              </a:rPr>
            </a:br>
            <a:endParaRPr lang="en-US" sz="5200" dirty="0">
              <a:solidFill>
                <a:srgbClr val="000000"/>
              </a:solidFill>
              <a:highlight>
                <a:srgbClr val="000000"/>
              </a:highlight>
            </a:endParaRPr>
          </a:p>
        </p:txBody>
      </p:sp>
      <p:sp>
        <p:nvSpPr>
          <p:cNvPr id="3" name="Tekstvak 2">
            <a:extLst>
              <a:ext uri="{FF2B5EF4-FFF2-40B4-BE49-F238E27FC236}">
                <a16:creationId xmlns:a16="http://schemas.microsoft.com/office/drawing/2014/main" id="{5F0E3097-0C0C-F2EB-EC5D-D8803C5D4A3D}"/>
              </a:ext>
            </a:extLst>
          </p:cNvPr>
          <p:cNvSpPr txBox="1"/>
          <p:nvPr/>
        </p:nvSpPr>
        <p:spPr>
          <a:xfrm>
            <a:off x="6953343" y="1366684"/>
            <a:ext cx="4857136" cy="4524315"/>
          </a:xfrm>
          <a:prstGeom prst="rect">
            <a:avLst/>
          </a:prstGeom>
          <a:noFill/>
        </p:spPr>
        <p:txBody>
          <a:bodyPr wrap="square" rtlCol="0">
            <a:spAutoFit/>
          </a:bodyPr>
          <a:lstStyle/>
          <a:p>
            <a:pPr algn="ctr"/>
            <a:r>
              <a:rPr lang="nl-NL"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a:t>
            </a:r>
            <a:r>
              <a:rPr lang="en-US"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What all these initiatives have in common is</a:t>
            </a:r>
          </a:p>
          <a:p>
            <a:pPr algn="ctr"/>
            <a:r>
              <a:rPr lang="en-US"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that they seek to improve the quality of ‘electoral democracy’. At the same time,</a:t>
            </a:r>
          </a:p>
          <a:p>
            <a:pPr algn="ctr"/>
            <a:r>
              <a:rPr lang="en-US"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however, a complex assortment of practical measures, checks and balances, and</a:t>
            </a:r>
          </a:p>
          <a:p>
            <a:pPr algn="ctr"/>
            <a:r>
              <a:rPr lang="en-US"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informal as well as institutional social-counter-powers has evolved in order to</a:t>
            </a:r>
          </a:p>
          <a:p>
            <a:pPr algn="ctr"/>
            <a:r>
              <a:rPr lang="en-US"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compensate for the erosion of confidence, and to do so by organizing distrust. It is impossible</a:t>
            </a:r>
          </a:p>
          <a:p>
            <a:pPr algn="ctr"/>
            <a:r>
              <a:rPr lang="en-US"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to theorize about democracy or recount its history without discussing these</a:t>
            </a:r>
          </a:p>
          <a:p>
            <a:pPr algn="ctr"/>
            <a:r>
              <a:rPr lang="en-US"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organized forms of mistrust”</a:t>
            </a:r>
          </a:p>
          <a:p>
            <a:pPr algn="ctr"/>
            <a:endParaRPr lang="en-US"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r>
              <a:rPr lang="en-US" kern="100" dirty="0">
                <a:highlight>
                  <a:srgbClr val="FFFF00"/>
                </a:highlight>
                <a:latin typeface="Aptos" panose="020B0004020202020204" pitchFamily="34" charset="0"/>
                <a:ea typeface="Aptos" panose="020B0004020202020204" pitchFamily="34" charset="0"/>
                <a:cs typeface="Times New Roman" panose="02020603050405020304" pitchFamily="18" charset="0"/>
              </a:rPr>
              <a:t>Pierre </a:t>
            </a:r>
            <a:r>
              <a:rPr lang="en-US" kern="100" dirty="0" err="1">
                <a:highlight>
                  <a:srgbClr val="FFFF00"/>
                </a:highlight>
                <a:latin typeface="Aptos" panose="020B0004020202020204" pitchFamily="34" charset="0"/>
                <a:ea typeface="Aptos" panose="020B0004020202020204" pitchFamily="34" charset="0"/>
                <a:cs typeface="Times New Roman" panose="02020603050405020304" pitchFamily="18" charset="0"/>
              </a:rPr>
              <a:t>Rosanvallon</a:t>
            </a:r>
            <a:r>
              <a:rPr lang="en-US" kern="100" dirty="0">
                <a:highlight>
                  <a:srgbClr val="FFFF00"/>
                </a:highlight>
                <a:latin typeface="Aptos" panose="020B0004020202020204" pitchFamily="34" charset="0"/>
                <a:ea typeface="Aptos" panose="020B0004020202020204" pitchFamily="34" charset="0"/>
                <a:cs typeface="Times New Roman" panose="02020603050405020304" pitchFamily="18" charset="0"/>
              </a:rPr>
              <a:t>, Counter-democracy, p. 8</a:t>
            </a:r>
            <a:endParaRPr lang="nl-NL"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endParaRPr lang="nl-NL" dirty="0"/>
          </a:p>
        </p:txBody>
      </p:sp>
      <p:sp>
        <p:nvSpPr>
          <p:cNvPr id="5" name="Tekstvak 4">
            <a:extLst>
              <a:ext uri="{FF2B5EF4-FFF2-40B4-BE49-F238E27FC236}">
                <a16:creationId xmlns:a16="http://schemas.microsoft.com/office/drawing/2014/main" id="{65F9C025-48F7-75C1-14EF-F5E537EEB374}"/>
              </a:ext>
            </a:extLst>
          </p:cNvPr>
          <p:cNvSpPr txBox="1"/>
          <p:nvPr/>
        </p:nvSpPr>
        <p:spPr>
          <a:xfrm>
            <a:off x="7548195" y="350166"/>
            <a:ext cx="3667432" cy="646331"/>
          </a:xfrm>
          <a:prstGeom prst="rect">
            <a:avLst/>
          </a:prstGeom>
          <a:noFill/>
        </p:spPr>
        <p:txBody>
          <a:bodyPr wrap="square" rtlCol="0">
            <a:spAutoFit/>
          </a:bodyPr>
          <a:lstStyle/>
          <a:p>
            <a:pPr algn="ctr"/>
            <a:r>
              <a:rPr lang="nl-NL" dirty="0" err="1"/>
              <a:t>Rosanvallon</a:t>
            </a:r>
            <a:r>
              <a:rPr lang="nl-NL" dirty="0"/>
              <a:t> over burgerlijke tegenmacht als democratische vorm:</a:t>
            </a:r>
          </a:p>
        </p:txBody>
      </p:sp>
    </p:spTree>
    <p:extLst>
      <p:ext uri="{BB962C8B-B14F-4D97-AF65-F5344CB8AC3E}">
        <p14:creationId xmlns:p14="http://schemas.microsoft.com/office/powerpoint/2010/main" val="21171295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3BAB309A-2DA0-BFE5-B325-F401FB209C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 y="56501"/>
            <a:ext cx="4597400" cy="65024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84AFD4A9-C8D5-9760-60C8-3FA1BB9010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7109" y="293602"/>
            <a:ext cx="5238955" cy="3494342"/>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C1F3F8B1-26A9-CEFC-4514-4606A6CCE644}"/>
              </a:ext>
            </a:extLst>
          </p:cNvPr>
          <p:cNvSpPr txBox="1"/>
          <p:nvPr/>
        </p:nvSpPr>
        <p:spPr>
          <a:xfrm>
            <a:off x="6512560" y="4399280"/>
            <a:ext cx="5343504" cy="1569660"/>
          </a:xfrm>
          <a:prstGeom prst="rect">
            <a:avLst/>
          </a:prstGeom>
          <a:noFill/>
        </p:spPr>
        <p:txBody>
          <a:bodyPr wrap="square" rtlCol="0">
            <a:spAutoFit/>
          </a:bodyPr>
          <a:lstStyle/>
          <a:p>
            <a:r>
              <a:rPr lang="nl-NL" sz="2400" b="1" dirty="0" err="1"/>
              <a:t>Rosanvallons</a:t>
            </a:r>
            <a:r>
              <a:rPr lang="nl-NL" sz="2400" b="1" dirty="0"/>
              <a:t> vormen van tegenmacht</a:t>
            </a:r>
            <a:r>
              <a:rPr lang="nl-NL" sz="2400" dirty="0"/>
              <a:t>:</a:t>
            </a:r>
          </a:p>
          <a:p>
            <a:pPr marL="342900" indent="-342900">
              <a:buFont typeface="+mj-lt"/>
              <a:buAutoNum type="arabicPeriod"/>
            </a:pPr>
            <a:r>
              <a:rPr lang="nl-NL" sz="2400" dirty="0"/>
              <a:t>Toezicht</a:t>
            </a:r>
          </a:p>
          <a:p>
            <a:pPr marL="342900" indent="-342900">
              <a:buFont typeface="+mj-lt"/>
              <a:buAutoNum type="arabicPeriod"/>
            </a:pPr>
            <a:r>
              <a:rPr lang="nl-NL" sz="2400" dirty="0"/>
              <a:t>Belemmering</a:t>
            </a:r>
          </a:p>
          <a:p>
            <a:pPr marL="342900" indent="-342900">
              <a:buFont typeface="+mj-lt"/>
              <a:buAutoNum type="arabicPeriod"/>
            </a:pPr>
            <a:r>
              <a:rPr lang="nl-NL" sz="2400" dirty="0"/>
              <a:t>Toetsingen van een oordeel</a:t>
            </a:r>
          </a:p>
        </p:txBody>
      </p:sp>
    </p:spTree>
    <p:extLst>
      <p:ext uri="{BB962C8B-B14F-4D97-AF65-F5344CB8AC3E}">
        <p14:creationId xmlns:p14="http://schemas.microsoft.com/office/powerpoint/2010/main" val="25123555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91EBBAB1-3954-FB2E-49F5-B4F367029643}"/>
              </a:ext>
            </a:extLst>
          </p:cNvPr>
          <p:cNvPicPr>
            <a:picLocks noChangeAspect="1"/>
          </p:cNvPicPr>
          <p:nvPr/>
        </p:nvPicPr>
        <p:blipFill>
          <a:blip r:embed="rId2"/>
          <a:stretch>
            <a:fillRect/>
          </a:stretch>
        </p:blipFill>
        <p:spPr>
          <a:xfrm>
            <a:off x="2129834" y="132657"/>
            <a:ext cx="6237418" cy="4158278"/>
          </a:xfrm>
          <a:prstGeom prst="rect">
            <a:avLst/>
          </a:prstGeom>
        </p:spPr>
      </p:pic>
      <p:pic>
        <p:nvPicPr>
          <p:cNvPr id="5" name="Afbeelding 4">
            <a:extLst>
              <a:ext uri="{FF2B5EF4-FFF2-40B4-BE49-F238E27FC236}">
                <a16:creationId xmlns:a16="http://schemas.microsoft.com/office/drawing/2014/main" id="{670572B0-A137-C274-F05D-36CB4CDA2577}"/>
              </a:ext>
            </a:extLst>
          </p:cNvPr>
          <p:cNvPicPr>
            <a:picLocks noChangeAspect="1"/>
          </p:cNvPicPr>
          <p:nvPr/>
        </p:nvPicPr>
        <p:blipFill>
          <a:blip r:embed="rId3"/>
          <a:stretch>
            <a:fillRect/>
          </a:stretch>
        </p:blipFill>
        <p:spPr>
          <a:xfrm>
            <a:off x="2129835" y="4343621"/>
            <a:ext cx="6237417" cy="2381722"/>
          </a:xfrm>
          <a:prstGeom prst="rect">
            <a:avLst/>
          </a:prstGeom>
        </p:spPr>
      </p:pic>
    </p:spTree>
    <p:extLst>
      <p:ext uri="{BB962C8B-B14F-4D97-AF65-F5344CB8AC3E}">
        <p14:creationId xmlns:p14="http://schemas.microsoft.com/office/powerpoint/2010/main" val="2705941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Afbeelding 3" descr="Afbeelding met zwembad, schermopname, person, water&#10;&#10;Door AI gegenereerde inhoud is mogelijk onjuist.">
            <a:extLst>
              <a:ext uri="{FF2B5EF4-FFF2-40B4-BE49-F238E27FC236}">
                <a16:creationId xmlns:a16="http://schemas.microsoft.com/office/drawing/2014/main" id="{CF12EA59-B1AF-D4FA-8CE0-BDC43AAE38BB}"/>
              </a:ext>
            </a:extLst>
          </p:cNvPr>
          <p:cNvPicPr>
            <a:picLocks noChangeAspect="1"/>
          </p:cNvPicPr>
          <p:nvPr/>
        </p:nvPicPr>
        <p:blipFill>
          <a:blip r:embed="rId2">
            <a:extLst>
              <a:ext uri="{28A0092B-C50C-407E-A947-70E740481C1C}">
                <a14:useLocalDpi xmlns:a14="http://schemas.microsoft.com/office/drawing/2010/main" val="0"/>
              </a:ext>
            </a:extLst>
          </a:blip>
          <a:srcRect t="22866" b="23028"/>
          <a:stretch>
            <a:fillRect/>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2" name="Ondertitel 2">
            <a:extLst>
              <a:ext uri="{FF2B5EF4-FFF2-40B4-BE49-F238E27FC236}">
                <a16:creationId xmlns:a16="http://schemas.microsoft.com/office/drawing/2014/main" id="{E3FC5FF1-AE2E-0673-97EE-AF7649F3F8D8}"/>
              </a:ext>
            </a:extLst>
          </p:cNvPr>
          <p:cNvSpPr txBox="1">
            <a:spLocks/>
          </p:cNvSpPr>
          <p:nvPr/>
        </p:nvSpPr>
        <p:spPr>
          <a:xfrm>
            <a:off x="2643534" y="4620764"/>
            <a:ext cx="7485413" cy="2452687"/>
          </a:xfrm>
          <a:prstGeom prst="rect">
            <a:avLst/>
          </a:prstGeom>
        </p:spPr>
        <p:txBody>
          <a:bodyPr vert="horz" lIns="91440" tIns="45720" rIns="91440" bIns="45720" rtlCol="0" anchor="ctr">
            <a:normAutofit/>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algn="ctr" defTabSz="914400">
              <a:lnSpc>
                <a:spcPct val="90000"/>
              </a:lnSpc>
              <a:buNone/>
            </a:pPr>
            <a:r>
              <a:rPr lang="en-US" sz="1800" dirty="0">
                <a:highlight>
                  <a:srgbClr val="FFFF00"/>
                </a:highlight>
              </a:rPr>
              <a:t>Het </a:t>
            </a:r>
            <a:r>
              <a:rPr lang="en-US" sz="1800" dirty="0" err="1">
                <a:highlight>
                  <a:srgbClr val="FFFF00"/>
                </a:highlight>
              </a:rPr>
              <a:t>streven</a:t>
            </a:r>
            <a:r>
              <a:rPr lang="en-US" sz="1800" dirty="0">
                <a:highlight>
                  <a:srgbClr val="FFFF00"/>
                </a:highlight>
              </a:rPr>
              <a:t> </a:t>
            </a:r>
            <a:r>
              <a:rPr lang="en-US" sz="1800" dirty="0" err="1">
                <a:highlight>
                  <a:srgbClr val="FFFF00"/>
                </a:highlight>
              </a:rPr>
              <a:t>naar</a:t>
            </a:r>
            <a:r>
              <a:rPr lang="en-US" sz="1800" dirty="0">
                <a:highlight>
                  <a:srgbClr val="FFFF00"/>
                </a:highlight>
              </a:rPr>
              <a:t> consensus of </a:t>
            </a:r>
            <a:r>
              <a:rPr lang="en-US" sz="1800" dirty="0" err="1">
                <a:highlight>
                  <a:srgbClr val="FFFF00"/>
                </a:highlight>
              </a:rPr>
              <a:t>harmonie</a:t>
            </a:r>
            <a:r>
              <a:rPr lang="en-US" sz="1800" dirty="0">
                <a:highlight>
                  <a:srgbClr val="FFFF00"/>
                </a:highlight>
              </a:rPr>
              <a:t> </a:t>
            </a:r>
            <a:r>
              <a:rPr lang="en-US" sz="1800" dirty="0" err="1">
                <a:highlight>
                  <a:srgbClr val="FFFF00"/>
                </a:highlight>
              </a:rPr>
              <a:t>en</a:t>
            </a:r>
            <a:r>
              <a:rPr lang="en-US" sz="1800" dirty="0">
                <a:highlight>
                  <a:srgbClr val="FFFF00"/>
                </a:highlight>
              </a:rPr>
              <a:t> </a:t>
            </a:r>
            <a:r>
              <a:rPr lang="en-US" sz="1800" dirty="0" err="1">
                <a:highlight>
                  <a:srgbClr val="FFFF00"/>
                </a:highlight>
              </a:rPr>
              <a:t>samenwerking</a:t>
            </a:r>
            <a:r>
              <a:rPr lang="en-US" sz="1800" dirty="0">
                <a:highlight>
                  <a:srgbClr val="FFFF00"/>
                </a:highlight>
              </a:rPr>
              <a:t> </a:t>
            </a:r>
            <a:r>
              <a:rPr lang="en-US" sz="1800" dirty="0" err="1">
                <a:highlight>
                  <a:srgbClr val="FFFF00"/>
                </a:highlight>
              </a:rPr>
              <a:t>verhoudt</a:t>
            </a:r>
            <a:r>
              <a:rPr lang="en-US" sz="1800" dirty="0">
                <a:highlight>
                  <a:srgbClr val="FFFF00"/>
                </a:highlight>
              </a:rPr>
              <a:t> </a:t>
            </a:r>
            <a:r>
              <a:rPr lang="en-US" sz="1800" dirty="0" err="1">
                <a:highlight>
                  <a:srgbClr val="FFFF00"/>
                </a:highlight>
              </a:rPr>
              <a:t>zich</a:t>
            </a:r>
            <a:r>
              <a:rPr lang="en-US" sz="1800" dirty="0">
                <a:highlight>
                  <a:srgbClr val="FFFF00"/>
                </a:highlight>
              </a:rPr>
              <a:t> </a:t>
            </a:r>
            <a:r>
              <a:rPr lang="en-US" sz="1800" dirty="0" err="1">
                <a:highlight>
                  <a:srgbClr val="FFFF00"/>
                </a:highlight>
              </a:rPr>
              <a:t>soms</a:t>
            </a:r>
            <a:r>
              <a:rPr lang="en-US" sz="1800" dirty="0">
                <a:highlight>
                  <a:srgbClr val="FFFF00"/>
                </a:highlight>
              </a:rPr>
              <a:t> </a:t>
            </a:r>
            <a:r>
              <a:rPr lang="en-US" sz="1800" dirty="0" err="1">
                <a:highlight>
                  <a:srgbClr val="FFFF00"/>
                </a:highlight>
              </a:rPr>
              <a:t>moeilijk</a:t>
            </a:r>
            <a:r>
              <a:rPr lang="en-US" sz="1800" dirty="0">
                <a:highlight>
                  <a:srgbClr val="FFFF00"/>
                </a:highlight>
              </a:rPr>
              <a:t> tot </a:t>
            </a:r>
            <a:r>
              <a:rPr lang="en-US" sz="1800" dirty="0" err="1">
                <a:highlight>
                  <a:srgbClr val="FFFF00"/>
                </a:highlight>
              </a:rPr>
              <a:t>tegenmacht</a:t>
            </a:r>
            <a:r>
              <a:rPr lang="en-US" sz="1800" dirty="0">
                <a:highlight>
                  <a:srgbClr val="FFFF00"/>
                </a:highlight>
              </a:rPr>
              <a:t>. </a:t>
            </a:r>
            <a:r>
              <a:rPr lang="en-US" sz="1800" dirty="0" err="1">
                <a:highlight>
                  <a:srgbClr val="FFFF00"/>
                </a:highlight>
              </a:rPr>
              <a:t>Scherpe</a:t>
            </a:r>
            <a:r>
              <a:rPr lang="en-US" sz="1800" dirty="0">
                <a:highlight>
                  <a:srgbClr val="FFFF00"/>
                </a:highlight>
              </a:rPr>
              <a:t> </a:t>
            </a:r>
            <a:r>
              <a:rPr lang="en-US" sz="1800" dirty="0" err="1">
                <a:highlight>
                  <a:srgbClr val="FFFF00"/>
                </a:highlight>
              </a:rPr>
              <a:t>kritiek</a:t>
            </a:r>
            <a:r>
              <a:rPr lang="en-US" sz="1800" dirty="0">
                <a:highlight>
                  <a:srgbClr val="FFFF00"/>
                </a:highlight>
              </a:rPr>
              <a:t> van </a:t>
            </a:r>
            <a:r>
              <a:rPr lang="en-US" sz="1800" dirty="0" err="1">
                <a:highlight>
                  <a:srgbClr val="FFFF00"/>
                </a:highlight>
              </a:rPr>
              <a:t>bijvoorbeeld</a:t>
            </a:r>
            <a:r>
              <a:rPr lang="en-US" sz="1800" dirty="0">
                <a:highlight>
                  <a:srgbClr val="FFFF00"/>
                </a:highlight>
              </a:rPr>
              <a:t> </a:t>
            </a:r>
            <a:r>
              <a:rPr lang="en-US" sz="1800" dirty="0" err="1">
                <a:highlight>
                  <a:srgbClr val="FFFF00"/>
                </a:highlight>
              </a:rPr>
              <a:t>een</a:t>
            </a:r>
            <a:r>
              <a:rPr lang="en-US" sz="1800" dirty="0">
                <a:highlight>
                  <a:srgbClr val="FFFF00"/>
                </a:highlight>
              </a:rPr>
              <a:t> </a:t>
            </a:r>
            <a:r>
              <a:rPr lang="en-US" sz="1800" dirty="0" err="1">
                <a:highlight>
                  <a:srgbClr val="FFFF00"/>
                </a:highlight>
              </a:rPr>
              <a:t>rekenkamer</a:t>
            </a:r>
            <a:r>
              <a:rPr lang="en-US" sz="1800" dirty="0">
                <a:highlight>
                  <a:srgbClr val="FFFF00"/>
                </a:highlight>
              </a:rPr>
              <a:t> of ombudsman </a:t>
            </a:r>
            <a:r>
              <a:rPr lang="en-US" sz="1800" dirty="0" err="1">
                <a:highlight>
                  <a:srgbClr val="FFFF00"/>
                </a:highlight>
              </a:rPr>
              <a:t>staat</a:t>
            </a:r>
            <a:r>
              <a:rPr lang="en-US" sz="1800" dirty="0">
                <a:highlight>
                  <a:srgbClr val="FFFF00"/>
                </a:highlight>
              </a:rPr>
              <a:t> dan op </a:t>
            </a:r>
            <a:r>
              <a:rPr lang="en-US" sz="1800" dirty="0" err="1">
                <a:highlight>
                  <a:srgbClr val="FFFF00"/>
                </a:highlight>
              </a:rPr>
              <a:t>gespannen</a:t>
            </a:r>
            <a:r>
              <a:rPr lang="en-US" sz="1800" dirty="0">
                <a:highlight>
                  <a:srgbClr val="FFFF00"/>
                </a:highlight>
              </a:rPr>
              <a:t> </a:t>
            </a:r>
            <a:r>
              <a:rPr lang="en-US" sz="1800" dirty="0" err="1">
                <a:highlight>
                  <a:srgbClr val="FFFF00"/>
                </a:highlight>
              </a:rPr>
              <a:t>voet</a:t>
            </a:r>
            <a:r>
              <a:rPr lang="en-US" sz="1800" dirty="0">
                <a:highlight>
                  <a:srgbClr val="FFFF00"/>
                </a:highlight>
              </a:rPr>
              <a:t> met de wens van </a:t>
            </a:r>
            <a:r>
              <a:rPr lang="en-US" sz="1800" dirty="0" err="1">
                <a:highlight>
                  <a:srgbClr val="FFFF00"/>
                </a:highlight>
              </a:rPr>
              <a:t>een</a:t>
            </a:r>
            <a:r>
              <a:rPr lang="en-US" sz="1800" dirty="0">
                <a:highlight>
                  <a:srgbClr val="FFFF00"/>
                </a:highlight>
              </a:rPr>
              <a:t> college van </a:t>
            </a:r>
            <a:r>
              <a:rPr lang="en-US" sz="1800" dirty="0" err="1">
                <a:highlight>
                  <a:srgbClr val="FFFF00"/>
                </a:highlight>
              </a:rPr>
              <a:t>burgemeester</a:t>
            </a:r>
            <a:r>
              <a:rPr lang="en-US" sz="1800" dirty="0">
                <a:highlight>
                  <a:srgbClr val="FFFF00"/>
                </a:highlight>
              </a:rPr>
              <a:t> </a:t>
            </a:r>
            <a:r>
              <a:rPr lang="en-US" sz="1800" dirty="0" err="1">
                <a:highlight>
                  <a:srgbClr val="FFFF00"/>
                </a:highlight>
              </a:rPr>
              <a:t>en</a:t>
            </a:r>
            <a:r>
              <a:rPr lang="en-US" sz="1800" dirty="0">
                <a:highlight>
                  <a:srgbClr val="FFFF00"/>
                </a:highlight>
              </a:rPr>
              <a:t> </a:t>
            </a:r>
            <a:r>
              <a:rPr lang="en-US" sz="1800" dirty="0" err="1">
                <a:highlight>
                  <a:srgbClr val="FFFF00"/>
                </a:highlight>
              </a:rPr>
              <a:t>wethouders</a:t>
            </a:r>
            <a:r>
              <a:rPr lang="en-US" sz="1800" dirty="0">
                <a:highlight>
                  <a:srgbClr val="FFFF00"/>
                </a:highlight>
              </a:rPr>
              <a:t> om tot </a:t>
            </a:r>
            <a:r>
              <a:rPr lang="en-US" sz="1800" dirty="0" err="1">
                <a:highlight>
                  <a:srgbClr val="FFFF00"/>
                </a:highlight>
              </a:rPr>
              <a:t>eenstemmigheid</a:t>
            </a:r>
            <a:r>
              <a:rPr lang="en-US" sz="1800" dirty="0">
                <a:highlight>
                  <a:srgbClr val="FFFF00"/>
                </a:highlight>
              </a:rPr>
              <a:t> </a:t>
            </a:r>
            <a:r>
              <a:rPr lang="en-US" sz="1800" dirty="0" err="1">
                <a:highlight>
                  <a:srgbClr val="FFFF00"/>
                </a:highlight>
              </a:rPr>
              <a:t>te</a:t>
            </a:r>
            <a:r>
              <a:rPr lang="en-US" sz="1800" dirty="0">
                <a:highlight>
                  <a:srgbClr val="FFFF00"/>
                </a:highlight>
              </a:rPr>
              <a:t> </a:t>
            </a:r>
            <a:r>
              <a:rPr lang="en-US" sz="1800" dirty="0" err="1">
                <a:highlight>
                  <a:srgbClr val="FFFF00"/>
                </a:highlight>
              </a:rPr>
              <a:t>komen</a:t>
            </a:r>
            <a:r>
              <a:rPr lang="en-US" sz="1800" dirty="0">
                <a:highlight>
                  <a:srgbClr val="FFFF00"/>
                </a:highlight>
              </a:rPr>
              <a:t>.</a:t>
            </a:r>
          </a:p>
        </p:txBody>
      </p:sp>
      <p:sp>
        <p:nvSpPr>
          <p:cNvPr id="5" name="Tekstvak 4">
            <a:extLst>
              <a:ext uri="{FF2B5EF4-FFF2-40B4-BE49-F238E27FC236}">
                <a16:creationId xmlns:a16="http://schemas.microsoft.com/office/drawing/2014/main" id="{9D057F22-C3C0-5027-3DF2-EE10997C67FB}"/>
              </a:ext>
            </a:extLst>
          </p:cNvPr>
          <p:cNvSpPr txBox="1"/>
          <p:nvPr/>
        </p:nvSpPr>
        <p:spPr>
          <a:xfrm>
            <a:off x="3339079" y="4031731"/>
            <a:ext cx="6094324" cy="923330"/>
          </a:xfrm>
          <a:prstGeom prst="rect">
            <a:avLst/>
          </a:prstGeom>
          <a:noFill/>
        </p:spPr>
        <p:txBody>
          <a:bodyPr wrap="square">
            <a:spAutoFit/>
          </a:bodyPr>
          <a:lstStyle/>
          <a:p>
            <a:pPr algn="ctr"/>
            <a:r>
              <a:rPr lang="nl-NL" i="1" dirty="0"/>
              <a:t>"Ik zie geen grote bewegingen van tegenmacht uit de </a:t>
            </a:r>
            <a:r>
              <a:rPr lang="nl-NL" i="1" dirty="0" err="1"/>
              <a:t>Thoolse</a:t>
            </a:r>
            <a:r>
              <a:rPr lang="nl-NL" i="1" dirty="0"/>
              <a:t> samenleving. Hier gaat het in goed overleg, via een vriendelijke benadering"</a:t>
            </a:r>
          </a:p>
        </p:txBody>
      </p:sp>
    </p:spTree>
    <p:extLst>
      <p:ext uri="{BB962C8B-B14F-4D97-AF65-F5344CB8AC3E}">
        <p14:creationId xmlns:p14="http://schemas.microsoft.com/office/powerpoint/2010/main" val="5412039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9DF2DD-DBB4-A7C7-9B52-ABD93BF8F47E}"/>
              </a:ext>
            </a:extLst>
          </p:cNvPr>
          <p:cNvSpPr>
            <a:spLocks noGrp="1"/>
          </p:cNvSpPr>
          <p:nvPr>
            <p:ph type="ctrTitle"/>
          </p:nvPr>
        </p:nvSpPr>
        <p:spPr/>
        <p:txBody>
          <a:bodyPr>
            <a:normAutofit fontScale="90000"/>
          </a:bodyPr>
          <a:lstStyle/>
          <a:p>
            <a:r>
              <a:rPr lang="nl-NL" dirty="0">
                <a:highlight>
                  <a:srgbClr val="FFFF00"/>
                </a:highlight>
              </a:rPr>
              <a:t>Tegenmacht via samenspel uitgeoefend</a:t>
            </a:r>
          </a:p>
        </p:txBody>
      </p:sp>
      <p:sp>
        <p:nvSpPr>
          <p:cNvPr id="3" name="Ondertitel 2">
            <a:extLst>
              <a:ext uri="{FF2B5EF4-FFF2-40B4-BE49-F238E27FC236}">
                <a16:creationId xmlns:a16="http://schemas.microsoft.com/office/drawing/2014/main" id="{BD184F42-132A-894D-6770-7FC6A76589EB}"/>
              </a:ext>
            </a:extLst>
          </p:cNvPr>
          <p:cNvSpPr>
            <a:spLocks noGrp="1"/>
          </p:cNvSpPr>
          <p:nvPr>
            <p:ph type="subTitle" idx="1"/>
          </p:nvPr>
        </p:nvSpPr>
        <p:spPr>
          <a:xfrm>
            <a:off x="914400" y="2590799"/>
            <a:ext cx="4562168" cy="2266336"/>
          </a:xfrm>
        </p:spPr>
        <p:txBody>
          <a:bodyPr>
            <a:noAutofit/>
          </a:bodyPr>
          <a:lstStyle/>
          <a:p>
            <a:r>
              <a:rPr lang="nl-NL" sz="1300" dirty="0"/>
              <a:t>‘het is een web’ (Rotterdam), </a:t>
            </a:r>
          </a:p>
          <a:p>
            <a:endParaRPr lang="nl-NL" sz="1300" dirty="0"/>
          </a:p>
          <a:p>
            <a:r>
              <a:rPr lang="nl-NL" sz="1300" dirty="0"/>
              <a:t>‘het is een olievlek die zich uitbreidt’ (Dordrecht), </a:t>
            </a:r>
          </a:p>
          <a:p>
            <a:endParaRPr lang="nl-NL" sz="1300" dirty="0"/>
          </a:p>
          <a:p>
            <a:r>
              <a:rPr lang="nl-NL" sz="1300" dirty="0"/>
              <a:t>‘het is een klimaat dat we hebben opgebouwd’ (Tholen),</a:t>
            </a:r>
          </a:p>
          <a:p>
            <a:r>
              <a:rPr lang="nl-NL" sz="1300" dirty="0"/>
              <a:t> </a:t>
            </a:r>
          </a:p>
          <a:p>
            <a:r>
              <a:rPr lang="nl-NL" sz="1300" dirty="0"/>
              <a:t>‘het is een rollende bal’ (af en toe trapt of slaat iemand tegen de bal, de bal stopt met rollen bij het raadsbesluit; Rotterdam)’,</a:t>
            </a:r>
          </a:p>
          <a:p>
            <a:r>
              <a:rPr lang="nl-NL" sz="1300" dirty="0"/>
              <a:t> </a:t>
            </a:r>
          </a:p>
          <a:p>
            <a:r>
              <a:rPr lang="nl-NL" sz="1300" dirty="0"/>
              <a:t>‘er is sprake van een kongsi tussen belanghebbenden’ (Rotterdam)</a:t>
            </a:r>
          </a:p>
        </p:txBody>
      </p:sp>
      <p:pic>
        <p:nvPicPr>
          <p:cNvPr id="5" name="Afbeelding 4">
            <a:extLst>
              <a:ext uri="{FF2B5EF4-FFF2-40B4-BE49-F238E27FC236}">
                <a16:creationId xmlns:a16="http://schemas.microsoft.com/office/drawing/2014/main" id="{3E77FF2E-E619-CCF2-0E95-DD27344364CF}"/>
              </a:ext>
            </a:extLst>
          </p:cNvPr>
          <p:cNvPicPr>
            <a:picLocks noChangeAspect="1"/>
          </p:cNvPicPr>
          <p:nvPr/>
        </p:nvPicPr>
        <p:blipFill>
          <a:blip r:embed="rId2"/>
          <a:stretch>
            <a:fillRect/>
          </a:stretch>
        </p:blipFill>
        <p:spPr>
          <a:xfrm>
            <a:off x="5638800" y="1420283"/>
            <a:ext cx="6277343" cy="3685117"/>
          </a:xfrm>
          <a:prstGeom prst="rect">
            <a:avLst/>
          </a:prstGeom>
        </p:spPr>
      </p:pic>
    </p:spTree>
    <p:extLst>
      <p:ext uri="{BB962C8B-B14F-4D97-AF65-F5344CB8AC3E}">
        <p14:creationId xmlns:p14="http://schemas.microsoft.com/office/powerpoint/2010/main" val="12120210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13D9BDC82D3E3428DA70FF9E7B2FFC1" ma:contentTypeVersion="9" ma:contentTypeDescription="Een nieuw document maken." ma:contentTypeScope="" ma:versionID="fa616839fe5714e3b1cbd7245fa22ab4">
  <xsd:schema xmlns:xsd="http://www.w3.org/2001/XMLSchema" xmlns:xs="http://www.w3.org/2001/XMLSchema" xmlns:p="http://schemas.microsoft.com/office/2006/metadata/properties" xmlns:ns2="c97a1f51-f4c2-42e3-8457-e907b88d6610" targetNamespace="http://schemas.microsoft.com/office/2006/metadata/properties" ma:root="true" ma:fieldsID="a94fe90236ca8686732427c712a0db77" ns2:_="">
    <xsd:import namespace="c97a1f51-f4c2-42e3-8457-e907b88d661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BillingMetadata"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7a1f51-f4c2-42e3-8457-e907b88d66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BillingMetadata" ma:index="12" nillable="true" ma:displayName="MediaServiceBillingMetadata" ma:hidden="true" ma:internalName="MediaServiceBilling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D11CC12-5EC3-4906-95D6-A4FC37DFF040}"/>
</file>

<file path=customXml/itemProps2.xml><?xml version="1.0" encoding="utf-8"?>
<ds:datastoreItem xmlns:ds="http://schemas.openxmlformats.org/officeDocument/2006/customXml" ds:itemID="{40541E8A-3EDD-4DFF-BB2E-44239D995087}"/>
</file>

<file path=customXml/itemProps3.xml><?xml version="1.0" encoding="utf-8"?>
<ds:datastoreItem xmlns:ds="http://schemas.openxmlformats.org/officeDocument/2006/customXml" ds:itemID="{B8252AF7-3EE8-4F95-9C1E-DEE381F70B78}"/>
</file>

<file path=docMetadata/LabelInfo.xml><?xml version="1.0" encoding="utf-8"?>
<clbl:labelList xmlns:clbl="http://schemas.microsoft.com/office/2020/mipLabelMetadata">
  <clbl:label id="{0ce80e9c-661b-453a-b52e-c00e4f65cc34}" enabled="1" method="Standard" siteId="{bbc3bd55-2812-4652-96ae-ce7932a2e8b5}" removed="0"/>
</clbl:labelList>
</file>

<file path=docProps/app.xml><?xml version="1.0" encoding="utf-8"?>
<Properties xmlns="http://schemas.openxmlformats.org/officeDocument/2006/extended-properties" xmlns:vt="http://schemas.openxmlformats.org/officeDocument/2006/docPropsVTypes">
  <TotalTime>482</TotalTime>
  <Words>1064</Words>
  <Application>Microsoft Office PowerPoint</Application>
  <PresentationFormat>Widescreen</PresentationFormat>
  <Paragraphs>133</Paragraphs>
  <Slides>23</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Aptos</vt:lpstr>
      <vt:lpstr>Arial</vt:lpstr>
      <vt:lpstr>Calibri</vt:lpstr>
      <vt:lpstr>Montserrat</vt:lpstr>
      <vt:lpstr>Open Sans Condensed Bold</vt:lpstr>
      <vt:lpstr>Roboto</vt:lpstr>
      <vt:lpstr>ScalaSans</vt:lpstr>
      <vt:lpstr>Teko</vt:lpstr>
      <vt:lpstr>Office Theme</vt:lpstr>
      <vt:lpstr>PowerPoint Presentation</vt:lpstr>
      <vt:lpstr>PowerPoint Presentation</vt:lpstr>
      <vt:lpstr>PowerPoint Presentation</vt:lpstr>
      <vt:lpstr>“In de kern gaat institutionele tegenmacht over het voorkomen dat de ene institutie de andere niet zo kan overheersen en haar wil door kan drijven ten koste van de andere institutie.”</vt:lpstr>
      <vt:lpstr> </vt:lpstr>
      <vt:lpstr>PowerPoint Presentation</vt:lpstr>
      <vt:lpstr>PowerPoint Presentation</vt:lpstr>
      <vt:lpstr>PowerPoint Presentation</vt:lpstr>
      <vt:lpstr>Tegenmacht via samenspel uitgeoefend</vt:lpstr>
      <vt:lpstr>Tegenmacht: begrenzend en bekrachtigend De rolinvulling van het college van burgemeester en wethouders heeft effect op hoe tegenmacht zich kan ontwikkelen. De macht lijkt door afzonderlijke varianten van tegenmacht lastig te beteugelen. </vt:lpstr>
      <vt:lpstr>PowerPoint Presentation</vt:lpstr>
      <vt:lpstr>Is het nog leuk om raadslid te zijn?</vt:lpstr>
      <vt:lpstr>PowerPoint Presentation</vt:lpstr>
      <vt:lpstr>Relatie samenleving (1/2)</vt:lpstr>
      <vt:lpstr>Relatie samenleving (2/2)</vt:lpstr>
      <vt:lpstr>Brutaal en bescheiden</vt:lpstr>
      <vt:lpstr>Brutaal en bescheiden</vt:lpstr>
      <vt:lpstr>Brutaal en bescheiden</vt:lpstr>
      <vt:lpstr>Bewustwording en strategie</vt:lpstr>
      <vt:lpstr>Bewustwording en strategie</vt:lpstr>
      <vt:lpstr>PowerPoint Presentation</vt:lpstr>
      <vt:lpstr>Is het nog leuk om raadslid te zijn?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Bakx, Marius</dc:creator>
  <cp:lastModifiedBy>Julien van Ostaaijen</cp:lastModifiedBy>
  <cp:revision>13</cp:revision>
  <dcterms:created xsi:type="dcterms:W3CDTF">2025-04-23T15:04:48Z</dcterms:created>
  <dcterms:modified xsi:type="dcterms:W3CDTF">2025-06-10T13:06:55Z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29f4804-9ab0-4527-a877-f7a87100f5fc_Enabled">
    <vt:lpwstr>true</vt:lpwstr>
  </property>
  <property fmtid="{D5CDD505-2E9C-101B-9397-08002B2CF9AE}" pid="3" name="MSIP_Label_b29f4804-9ab0-4527-a877-f7a87100f5fc_SetDate">
    <vt:lpwstr>2025-06-03T08:17:47Z</vt:lpwstr>
  </property>
  <property fmtid="{D5CDD505-2E9C-101B-9397-08002B2CF9AE}" pid="4" name="MSIP_Label_b29f4804-9ab0-4527-a877-f7a87100f5fc_Method">
    <vt:lpwstr>Standard</vt:lpwstr>
  </property>
  <property fmtid="{D5CDD505-2E9C-101B-9397-08002B2CF9AE}" pid="5" name="MSIP_Label_b29f4804-9ab0-4527-a877-f7a87100f5fc_Name">
    <vt:lpwstr>General</vt:lpwstr>
  </property>
  <property fmtid="{D5CDD505-2E9C-101B-9397-08002B2CF9AE}" pid="6" name="MSIP_Label_b29f4804-9ab0-4527-a877-f7a87100f5fc_SiteId">
    <vt:lpwstr>7a5561df-6599-4898-8a20-cce41db3b44f</vt:lpwstr>
  </property>
  <property fmtid="{D5CDD505-2E9C-101B-9397-08002B2CF9AE}" pid="7" name="MSIP_Label_b29f4804-9ab0-4527-a877-f7a87100f5fc_ActionId">
    <vt:lpwstr>8a97a2f8-e975-4bc1-a68e-cd4c126d5867</vt:lpwstr>
  </property>
  <property fmtid="{D5CDD505-2E9C-101B-9397-08002B2CF9AE}" pid="8" name="MSIP_Label_b29f4804-9ab0-4527-a877-f7a87100f5fc_ContentBits">
    <vt:lpwstr>0</vt:lpwstr>
  </property>
  <property fmtid="{D5CDD505-2E9C-101B-9397-08002B2CF9AE}" pid="9" name="MSIP_Label_b29f4804-9ab0-4527-a877-f7a87100f5fc_Tag">
    <vt:lpwstr>10, 3, 0, 1</vt:lpwstr>
  </property>
  <property fmtid="{D5CDD505-2E9C-101B-9397-08002B2CF9AE}" pid="10" name="ContentTypeId">
    <vt:lpwstr>0x010100F13D9BDC82D3E3428DA70FF9E7B2FFC1</vt:lpwstr>
  </property>
</Properties>
</file>